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handoutMasterIdLst>
    <p:handoutMasterId r:id="rId30"/>
  </p:handoutMasterIdLst>
  <p:sldIdLst>
    <p:sldId id="260" r:id="rId2"/>
    <p:sldId id="257" r:id="rId3"/>
    <p:sldId id="265" r:id="rId4"/>
    <p:sldId id="258" r:id="rId5"/>
    <p:sldId id="259" r:id="rId6"/>
    <p:sldId id="262" r:id="rId7"/>
    <p:sldId id="267" r:id="rId8"/>
    <p:sldId id="261" r:id="rId9"/>
    <p:sldId id="263" r:id="rId10"/>
    <p:sldId id="264" r:id="rId11"/>
    <p:sldId id="266" r:id="rId12"/>
    <p:sldId id="268" r:id="rId13"/>
    <p:sldId id="269" r:id="rId14"/>
    <p:sldId id="273" r:id="rId15"/>
    <p:sldId id="274" r:id="rId16"/>
    <p:sldId id="275" r:id="rId17"/>
    <p:sldId id="278" r:id="rId18"/>
    <p:sldId id="279" r:id="rId19"/>
    <p:sldId id="280" r:id="rId20"/>
    <p:sldId id="276" r:id="rId21"/>
    <p:sldId id="281" r:id="rId22"/>
    <p:sldId id="283" r:id="rId23"/>
    <p:sldId id="284" r:id="rId24"/>
    <p:sldId id="285" r:id="rId25"/>
    <p:sldId id="286" r:id="rId26"/>
    <p:sldId id="287" r:id="rId27"/>
    <p:sldId id="256" r:id="rId28"/>
  </p:sldIdLst>
  <p:sldSz cx="12192000" cy="6858000"/>
  <p:notesSz cx="6858000" cy="9144000"/>
  <p:embeddedFontLst>
    <p:embeddedFont>
      <p:font typeface="Niramit Medium" panose="020B0604020202020204" charset="-34"/>
      <p:regular r:id="rId31"/>
      <p:italic r:id="rId32"/>
    </p:embeddedFont>
    <p:embeddedFont>
      <p:font typeface="Poppins" panose="00000500000000000000" pitchFamily="2" charset="0"/>
      <p:regular r:id="rId33"/>
      <p:bold r:id="rId34"/>
      <p:italic r:id="rId35"/>
      <p:boldItalic r:id="rId36"/>
    </p:embeddedFont>
    <p:embeddedFont>
      <p:font typeface="Staatliches" pitchFamily="2"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7355" userDrawn="1">
          <p15:clr>
            <a:srgbClr val="A4A3A4"/>
          </p15:clr>
        </p15:guide>
        <p15:guide id="15" pos="551" userDrawn="1">
          <p15:clr>
            <a:srgbClr val="A4A3A4"/>
          </p15:clr>
        </p15:guide>
        <p15:guide id="16" pos="3840" userDrawn="1">
          <p15:clr>
            <a:srgbClr val="A4A3A4"/>
          </p15:clr>
        </p15:guide>
        <p15:guide id="17" orient="horz" pos="3929" userDrawn="1">
          <p15:clr>
            <a:srgbClr val="A4A3A4"/>
          </p15:clr>
        </p15:guide>
        <p15:guide id="18" orient="horz" pos="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E42"/>
    <a:srgbClr val="340FE6"/>
    <a:srgbClr val="E60C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660"/>
  </p:normalViewPr>
  <p:slideViewPr>
    <p:cSldViewPr snapToGrid="0" showGuides="1">
      <p:cViewPr>
        <p:scale>
          <a:sx n="66" d="100"/>
          <a:sy n="66" d="100"/>
        </p:scale>
        <p:origin x="2472" y="1068"/>
      </p:cViewPr>
      <p:guideLst>
        <p:guide orient="horz" pos="2160"/>
        <p:guide pos="7355"/>
        <p:guide pos="551"/>
        <p:guide pos="3840"/>
        <p:guide orient="horz" pos="3929"/>
        <p:guide orient="horz" pos="36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07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D70F6E-DDF2-CA52-362B-35800619FF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98D05B0A-761A-4D2E-70B8-7044916565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8F1511-80CE-4EDE-9C03-2A270EF0A6E8}" type="datetimeFigureOut">
              <a:rPr lang="en-IN" smtClean="0"/>
              <a:t>05-07-2024</a:t>
            </a:fld>
            <a:endParaRPr lang="en-IN"/>
          </a:p>
        </p:txBody>
      </p:sp>
      <p:sp>
        <p:nvSpPr>
          <p:cNvPr id="4" name="Footer Placeholder 3">
            <a:extLst>
              <a:ext uri="{FF2B5EF4-FFF2-40B4-BE49-F238E27FC236}">
                <a16:creationId xmlns:a16="http://schemas.microsoft.com/office/drawing/2014/main" id="{B8C177ED-117D-520E-F6A9-AC00043390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4D48781-F3A9-8826-CB81-0B2664F485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2F4AD6-3BFC-45B3-A687-C9BB9878F682}" type="slidenum">
              <a:rPr lang="en-IN" smtClean="0"/>
              <a:t>‹#›</a:t>
            </a:fld>
            <a:endParaRPr lang="en-IN"/>
          </a:p>
        </p:txBody>
      </p:sp>
    </p:spTree>
    <p:extLst>
      <p:ext uri="{BB962C8B-B14F-4D97-AF65-F5344CB8AC3E}">
        <p14:creationId xmlns:p14="http://schemas.microsoft.com/office/powerpoint/2010/main" val="246197237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A6466-20A2-4786-8555-3550069C9148}" type="datetimeFigureOut">
              <a:rPr lang="en-IN" smtClean="0"/>
              <a:t>05-07-2024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8CC97-7202-49E0-BB35-BAA69AB7A60F}" type="slidenum">
              <a:rPr lang="en-IN" smtClean="0"/>
              <a:t>‹#›</a:t>
            </a:fld>
            <a:endParaRPr lang="en-IN"/>
          </a:p>
        </p:txBody>
      </p:sp>
    </p:spTree>
    <p:extLst>
      <p:ext uri="{BB962C8B-B14F-4D97-AF65-F5344CB8AC3E}">
        <p14:creationId xmlns:p14="http://schemas.microsoft.com/office/powerpoint/2010/main" val="3513323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88CC97-7202-49E0-BB35-BAA69AB7A60F}" type="slidenum">
              <a:rPr lang="en-IN" smtClean="0"/>
              <a:t>4</a:t>
            </a:fld>
            <a:endParaRPr lang="en-IN"/>
          </a:p>
        </p:txBody>
      </p:sp>
    </p:spTree>
    <p:extLst>
      <p:ext uri="{BB962C8B-B14F-4D97-AF65-F5344CB8AC3E}">
        <p14:creationId xmlns:p14="http://schemas.microsoft.com/office/powerpoint/2010/main" val="2686321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5A0BA-7489-9C9D-4FE8-E2A3CDD9CE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EF0B553-151F-36D3-2F56-AAF2DBFEE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5ACCB8-19DD-053F-3420-07ADF877E200}"/>
              </a:ext>
            </a:extLst>
          </p:cNvPr>
          <p:cNvSpPr>
            <a:spLocks noGrp="1"/>
          </p:cNvSpPr>
          <p:nvPr>
            <p:ph type="dt" sz="half" idx="10"/>
          </p:nvPr>
        </p:nvSpPr>
        <p:spPr/>
        <p:txBody>
          <a:bodyPr/>
          <a:lstStyle/>
          <a:p>
            <a:fld id="{4B4DB3AC-3CD5-4F18-B4FE-715B08EE4D7C}" type="datetimeFigureOut">
              <a:rPr lang="en-IN" smtClean="0"/>
              <a:t>05-07-2024</a:t>
            </a:fld>
            <a:endParaRPr lang="en-IN"/>
          </a:p>
        </p:txBody>
      </p:sp>
      <p:sp>
        <p:nvSpPr>
          <p:cNvPr id="5" name="Footer Placeholder 4">
            <a:extLst>
              <a:ext uri="{FF2B5EF4-FFF2-40B4-BE49-F238E27FC236}">
                <a16:creationId xmlns:a16="http://schemas.microsoft.com/office/drawing/2014/main" id="{73DA1958-9C0B-AE64-9726-DF5579B880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BE17A6-B51B-76ED-BF91-0FE0C17A0751}"/>
              </a:ext>
            </a:extLst>
          </p:cNvPr>
          <p:cNvSpPr>
            <a:spLocks noGrp="1"/>
          </p:cNvSpPr>
          <p:nvPr>
            <p:ph type="sldNum" sz="quarter" idx="12"/>
          </p:nvPr>
        </p:nvSpPr>
        <p:spPr/>
        <p:txBody>
          <a:bodyPr/>
          <a:lstStyle/>
          <a:p>
            <a:fld id="{034E95F0-4447-4A08-AE82-9A75917129B8}" type="slidenum">
              <a:rPr lang="en-IN" smtClean="0"/>
              <a:t>‹#›</a:t>
            </a:fld>
            <a:endParaRPr lang="en-IN"/>
          </a:p>
        </p:txBody>
      </p:sp>
    </p:spTree>
    <p:extLst>
      <p:ext uri="{BB962C8B-B14F-4D97-AF65-F5344CB8AC3E}">
        <p14:creationId xmlns:p14="http://schemas.microsoft.com/office/powerpoint/2010/main" val="740296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80CB-5702-4C7D-ADD0-1F522D581BF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CB5634-01E3-4CAC-AF45-E3A8A2994A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B99D6B-77AA-4A0C-8493-BCEA0C7A4F41}"/>
              </a:ext>
            </a:extLst>
          </p:cNvPr>
          <p:cNvSpPr>
            <a:spLocks noGrp="1"/>
          </p:cNvSpPr>
          <p:nvPr>
            <p:ph type="dt" sz="half" idx="10"/>
          </p:nvPr>
        </p:nvSpPr>
        <p:spPr/>
        <p:txBody>
          <a:bodyPr/>
          <a:lstStyle/>
          <a:p>
            <a:fld id="{4B4DB3AC-3CD5-4F18-B4FE-715B08EE4D7C}" type="datetimeFigureOut">
              <a:rPr lang="en-IN" smtClean="0"/>
              <a:t>05-07-2024</a:t>
            </a:fld>
            <a:endParaRPr lang="en-IN"/>
          </a:p>
        </p:txBody>
      </p:sp>
      <p:sp>
        <p:nvSpPr>
          <p:cNvPr id="5" name="Footer Placeholder 4">
            <a:extLst>
              <a:ext uri="{FF2B5EF4-FFF2-40B4-BE49-F238E27FC236}">
                <a16:creationId xmlns:a16="http://schemas.microsoft.com/office/drawing/2014/main" id="{340CF9CF-EC76-F787-56C9-851D2F7DBE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D185CD-A8CD-5389-198E-FF78EC3DD155}"/>
              </a:ext>
            </a:extLst>
          </p:cNvPr>
          <p:cNvSpPr>
            <a:spLocks noGrp="1"/>
          </p:cNvSpPr>
          <p:nvPr>
            <p:ph type="sldNum" sz="quarter" idx="12"/>
          </p:nvPr>
        </p:nvSpPr>
        <p:spPr/>
        <p:txBody>
          <a:bodyPr/>
          <a:lstStyle/>
          <a:p>
            <a:fld id="{034E95F0-4447-4A08-AE82-9A75917129B8}" type="slidenum">
              <a:rPr lang="en-IN" smtClean="0"/>
              <a:t>‹#›</a:t>
            </a:fld>
            <a:endParaRPr lang="en-IN"/>
          </a:p>
        </p:txBody>
      </p:sp>
    </p:spTree>
    <p:extLst>
      <p:ext uri="{BB962C8B-B14F-4D97-AF65-F5344CB8AC3E}">
        <p14:creationId xmlns:p14="http://schemas.microsoft.com/office/powerpoint/2010/main" val="1078809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4B4C3A-EE98-F7D5-CF44-3B51A8CCC4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BF5E15-436C-32AE-C23B-EB799CD393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E6A6D8-9416-DFAD-D964-FC2958E5BBE2}"/>
              </a:ext>
            </a:extLst>
          </p:cNvPr>
          <p:cNvSpPr>
            <a:spLocks noGrp="1"/>
          </p:cNvSpPr>
          <p:nvPr>
            <p:ph type="dt" sz="half" idx="10"/>
          </p:nvPr>
        </p:nvSpPr>
        <p:spPr/>
        <p:txBody>
          <a:bodyPr/>
          <a:lstStyle/>
          <a:p>
            <a:fld id="{4B4DB3AC-3CD5-4F18-B4FE-715B08EE4D7C}" type="datetimeFigureOut">
              <a:rPr lang="en-IN" smtClean="0"/>
              <a:t>05-07-2024</a:t>
            </a:fld>
            <a:endParaRPr lang="en-IN"/>
          </a:p>
        </p:txBody>
      </p:sp>
      <p:sp>
        <p:nvSpPr>
          <p:cNvPr id="5" name="Footer Placeholder 4">
            <a:extLst>
              <a:ext uri="{FF2B5EF4-FFF2-40B4-BE49-F238E27FC236}">
                <a16:creationId xmlns:a16="http://schemas.microsoft.com/office/drawing/2014/main" id="{E83712B6-10B5-8F26-4A80-ABD8473996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7D70E0-0BEF-9C9D-5686-7A303196BF5E}"/>
              </a:ext>
            </a:extLst>
          </p:cNvPr>
          <p:cNvSpPr>
            <a:spLocks noGrp="1"/>
          </p:cNvSpPr>
          <p:nvPr>
            <p:ph type="sldNum" sz="quarter" idx="12"/>
          </p:nvPr>
        </p:nvSpPr>
        <p:spPr/>
        <p:txBody>
          <a:bodyPr/>
          <a:lstStyle/>
          <a:p>
            <a:fld id="{034E95F0-4447-4A08-AE82-9A75917129B8}" type="slidenum">
              <a:rPr lang="en-IN" smtClean="0"/>
              <a:t>‹#›</a:t>
            </a:fld>
            <a:endParaRPr lang="en-IN"/>
          </a:p>
        </p:txBody>
      </p:sp>
    </p:spTree>
    <p:extLst>
      <p:ext uri="{BB962C8B-B14F-4D97-AF65-F5344CB8AC3E}">
        <p14:creationId xmlns:p14="http://schemas.microsoft.com/office/powerpoint/2010/main" val="2233599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1D4BC-DC8F-63C8-D7AA-D2E4DC4396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C63C2B-07C6-2F91-3F2B-73D82C905C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B200D3-ACEF-E14E-42CD-D4DCB29B280B}"/>
              </a:ext>
            </a:extLst>
          </p:cNvPr>
          <p:cNvSpPr>
            <a:spLocks noGrp="1"/>
          </p:cNvSpPr>
          <p:nvPr>
            <p:ph type="dt" sz="half" idx="10"/>
          </p:nvPr>
        </p:nvSpPr>
        <p:spPr/>
        <p:txBody>
          <a:bodyPr/>
          <a:lstStyle/>
          <a:p>
            <a:fld id="{4B4DB3AC-3CD5-4F18-B4FE-715B08EE4D7C}" type="datetimeFigureOut">
              <a:rPr lang="en-IN" smtClean="0"/>
              <a:t>05-07-2024</a:t>
            </a:fld>
            <a:endParaRPr lang="en-IN"/>
          </a:p>
        </p:txBody>
      </p:sp>
      <p:sp>
        <p:nvSpPr>
          <p:cNvPr id="5" name="Footer Placeholder 4">
            <a:extLst>
              <a:ext uri="{FF2B5EF4-FFF2-40B4-BE49-F238E27FC236}">
                <a16:creationId xmlns:a16="http://schemas.microsoft.com/office/drawing/2014/main" id="{9EB3704A-BFE2-F0C2-7EBC-80C01DE826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F121A6-A918-37AC-E9B2-90ACEC57E5D6}"/>
              </a:ext>
            </a:extLst>
          </p:cNvPr>
          <p:cNvSpPr>
            <a:spLocks noGrp="1"/>
          </p:cNvSpPr>
          <p:nvPr>
            <p:ph type="sldNum" sz="quarter" idx="12"/>
          </p:nvPr>
        </p:nvSpPr>
        <p:spPr/>
        <p:txBody>
          <a:bodyPr/>
          <a:lstStyle/>
          <a:p>
            <a:fld id="{034E95F0-4447-4A08-AE82-9A75917129B8}" type="slidenum">
              <a:rPr lang="en-IN" smtClean="0"/>
              <a:t>‹#›</a:t>
            </a:fld>
            <a:endParaRPr lang="en-IN"/>
          </a:p>
        </p:txBody>
      </p:sp>
    </p:spTree>
    <p:extLst>
      <p:ext uri="{BB962C8B-B14F-4D97-AF65-F5344CB8AC3E}">
        <p14:creationId xmlns:p14="http://schemas.microsoft.com/office/powerpoint/2010/main" val="27303763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090CAD2-B626-0D71-FE0E-EFA7E2E46528}"/>
              </a:ext>
            </a:extLst>
          </p:cNvPr>
          <p:cNvSpPr>
            <a:spLocks noGrp="1"/>
          </p:cNvSpPr>
          <p:nvPr>
            <p:ph type="pic" sz="quarter" idx="10"/>
          </p:nvPr>
        </p:nvSpPr>
        <p:spPr>
          <a:xfrm>
            <a:off x="-65314" y="-195943"/>
            <a:ext cx="6456783" cy="7249886"/>
          </a:xfrm>
          <a:custGeom>
            <a:avLst/>
            <a:gdLst>
              <a:gd name="connsiteX0" fmla="*/ 0 w 6456783"/>
              <a:gd name="connsiteY0" fmla="*/ 0 h 7249886"/>
              <a:gd name="connsiteX1" fmla="*/ 6456783 w 6456783"/>
              <a:gd name="connsiteY1" fmla="*/ 0 h 7249886"/>
              <a:gd name="connsiteX2" fmla="*/ 6456783 w 6456783"/>
              <a:gd name="connsiteY2" fmla="*/ 7249886 h 7249886"/>
              <a:gd name="connsiteX3" fmla="*/ 0 w 6456783"/>
              <a:gd name="connsiteY3" fmla="*/ 7249886 h 7249886"/>
            </a:gdLst>
            <a:ahLst/>
            <a:cxnLst>
              <a:cxn ang="0">
                <a:pos x="connsiteX0" y="connsiteY0"/>
              </a:cxn>
              <a:cxn ang="0">
                <a:pos x="connsiteX1" y="connsiteY1"/>
              </a:cxn>
              <a:cxn ang="0">
                <a:pos x="connsiteX2" y="connsiteY2"/>
              </a:cxn>
              <a:cxn ang="0">
                <a:pos x="connsiteX3" y="connsiteY3"/>
              </a:cxn>
            </a:cxnLst>
            <a:rect l="l" t="t" r="r" b="b"/>
            <a:pathLst>
              <a:path w="6456783" h="7249886">
                <a:moveTo>
                  <a:pt x="0" y="0"/>
                </a:moveTo>
                <a:lnTo>
                  <a:pt x="6456783" y="0"/>
                </a:lnTo>
                <a:lnTo>
                  <a:pt x="6456783" y="7249886"/>
                </a:lnTo>
                <a:lnTo>
                  <a:pt x="0" y="7249886"/>
                </a:lnTo>
                <a:close/>
              </a:path>
            </a:pathLst>
          </a:custGeom>
        </p:spPr>
        <p:txBody>
          <a:bodyPr wrap="square">
            <a:noAutofit/>
          </a:bodyPr>
          <a:lstStyle/>
          <a:p>
            <a:endParaRPr lang="en-IN"/>
          </a:p>
        </p:txBody>
      </p:sp>
    </p:spTree>
    <p:extLst>
      <p:ext uri="{BB962C8B-B14F-4D97-AF65-F5344CB8AC3E}">
        <p14:creationId xmlns:p14="http://schemas.microsoft.com/office/powerpoint/2010/main" val="3620782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3A0E-316A-11EC-C7E8-C044684F09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7993BC-591E-77EB-616D-8B1EB07F3F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21BBFD-FC36-118F-11A7-E999EE8A93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E14567-C2A8-3D77-C97F-B4F6D0701AA0}"/>
              </a:ext>
            </a:extLst>
          </p:cNvPr>
          <p:cNvSpPr>
            <a:spLocks noGrp="1"/>
          </p:cNvSpPr>
          <p:nvPr>
            <p:ph type="dt" sz="half" idx="10"/>
          </p:nvPr>
        </p:nvSpPr>
        <p:spPr/>
        <p:txBody>
          <a:bodyPr/>
          <a:lstStyle/>
          <a:p>
            <a:fld id="{4B4DB3AC-3CD5-4F18-B4FE-715B08EE4D7C}" type="datetimeFigureOut">
              <a:rPr lang="en-IN" smtClean="0"/>
              <a:t>05-07-2024</a:t>
            </a:fld>
            <a:endParaRPr lang="en-IN"/>
          </a:p>
        </p:txBody>
      </p:sp>
      <p:sp>
        <p:nvSpPr>
          <p:cNvPr id="6" name="Footer Placeholder 5">
            <a:extLst>
              <a:ext uri="{FF2B5EF4-FFF2-40B4-BE49-F238E27FC236}">
                <a16:creationId xmlns:a16="http://schemas.microsoft.com/office/drawing/2014/main" id="{6F01BC47-CF9C-A0DC-2563-0DEA4484DA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2EE347-3F14-8BBE-F7F3-6D07A785F0E5}"/>
              </a:ext>
            </a:extLst>
          </p:cNvPr>
          <p:cNvSpPr>
            <a:spLocks noGrp="1"/>
          </p:cNvSpPr>
          <p:nvPr>
            <p:ph type="sldNum" sz="quarter" idx="12"/>
          </p:nvPr>
        </p:nvSpPr>
        <p:spPr/>
        <p:txBody>
          <a:bodyPr/>
          <a:lstStyle/>
          <a:p>
            <a:fld id="{034E95F0-4447-4A08-AE82-9A75917129B8}" type="slidenum">
              <a:rPr lang="en-IN" smtClean="0"/>
              <a:t>‹#›</a:t>
            </a:fld>
            <a:endParaRPr lang="en-IN"/>
          </a:p>
        </p:txBody>
      </p:sp>
    </p:spTree>
    <p:extLst>
      <p:ext uri="{BB962C8B-B14F-4D97-AF65-F5344CB8AC3E}">
        <p14:creationId xmlns:p14="http://schemas.microsoft.com/office/powerpoint/2010/main" val="4266059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7DD4-CBC3-0EF8-4E06-0F79BF6238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80BF5E-C9D9-6BD4-5710-078DF9C43B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C5F4C-071C-A58A-BE98-B44DA005D8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DAF0EE-0382-8B86-62AF-88160F9240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5AE6FB-58A1-7793-93FD-B0471093DC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D69B2E4-42A6-1C34-7424-EC75F46B3A11}"/>
              </a:ext>
            </a:extLst>
          </p:cNvPr>
          <p:cNvSpPr>
            <a:spLocks noGrp="1"/>
          </p:cNvSpPr>
          <p:nvPr>
            <p:ph type="dt" sz="half" idx="10"/>
          </p:nvPr>
        </p:nvSpPr>
        <p:spPr/>
        <p:txBody>
          <a:bodyPr/>
          <a:lstStyle/>
          <a:p>
            <a:fld id="{4B4DB3AC-3CD5-4F18-B4FE-715B08EE4D7C}" type="datetimeFigureOut">
              <a:rPr lang="en-IN" smtClean="0"/>
              <a:t>05-07-2024</a:t>
            </a:fld>
            <a:endParaRPr lang="en-IN"/>
          </a:p>
        </p:txBody>
      </p:sp>
      <p:sp>
        <p:nvSpPr>
          <p:cNvPr id="8" name="Footer Placeholder 7">
            <a:extLst>
              <a:ext uri="{FF2B5EF4-FFF2-40B4-BE49-F238E27FC236}">
                <a16:creationId xmlns:a16="http://schemas.microsoft.com/office/drawing/2014/main" id="{4F68B28F-1A0C-7C9C-CCEB-3EB978D406C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093D229-449D-0571-ADD4-E57673FFEB14}"/>
              </a:ext>
            </a:extLst>
          </p:cNvPr>
          <p:cNvSpPr>
            <a:spLocks noGrp="1"/>
          </p:cNvSpPr>
          <p:nvPr>
            <p:ph type="sldNum" sz="quarter" idx="12"/>
          </p:nvPr>
        </p:nvSpPr>
        <p:spPr/>
        <p:txBody>
          <a:bodyPr/>
          <a:lstStyle/>
          <a:p>
            <a:fld id="{034E95F0-4447-4A08-AE82-9A75917129B8}" type="slidenum">
              <a:rPr lang="en-IN" smtClean="0"/>
              <a:t>‹#›</a:t>
            </a:fld>
            <a:endParaRPr lang="en-IN"/>
          </a:p>
        </p:txBody>
      </p:sp>
    </p:spTree>
    <p:extLst>
      <p:ext uri="{BB962C8B-B14F-4D97-AF65-F5344CB8AC3E}">
        <p14:creationId xmlns:p14="http://schemas.microsoft.com/office/powerpoint/2010/main" val="302845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DF87-16B7-E987-6A48-1179F1B60C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F17B630-9451-4B92-1729-BA760EF49545}"/>
              </a:ext>
            </a:extLst>
          </p:cNvPr>
          <p:cNvSpPr>
            <a:spLocks noGrp="1"/>
          </p:cNvSpPr>
          <p:nvPr>
            <p:ph type="dt" sz="half" idx="10"/>
          </p:nvPr>
        </p:nvSpPr>
        <p:spPr/>
        <p:txBody>
          <a:bodyPr/>
          <a:lstStyle/>
          <a:p>
            <a:fld id="{4B4DB3AC-3CD5-4F18-B4FE-715B08EE4D7C}" type="datetimeFigureOut">
              <a:rPr lang="en-IN" smtClean="0"/>
              <a:t>05-07-2024</a:t>
            </a:fld>
            <a:endParaRPr lang="en-IN"/>
          </a:p>
        </p:txBody>
      </p:sp>
      <p:sp>
        <p:nvSpPr>
          <p:cNvPr id="4" name="Footer Placeholder 3">
            <a:extLst>
              <a:ext uri="{FF2B5EF4-FFF2-40B4-BE49-F238E27FC236}">
                <a16:creationId xmlns:a16="http://schemas.microsoft.com/office/drawing/2014/main" id="{37012C4D-BE40-1020-D7C3-8054AE657EC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2E31558-3CDE-2B82-A3C8-D45EFFC05E44}"/>
              </a:ext>
            </a:extLst>
          </p:cNvPr>
          <p:cNvSpPr>
            <a:spLocks noGrp="1"/>
          </p:cNvSpPr>
          <p:nvPr>
            <p:ph type="sldNum" sz="quarter" idx="12"/>
          </p:nvPr>
        </p:nvSpPr>
        <p:spPr/>
        <p:txBody>
          <a:bodyPr/>
          <a:lstStyle/>
          <a:p>
            <a:fld id="{034E95F0-4447-4A08-AE82-9A75917129B8}" type="slidenum">
              <a:rPr lang="en-IN" smtClean="0"/>
              <a:t>‹#›</a:t>
            </a:fld>
            <a:endParaRPr lang="en-IN"/>
          </a:p>
        </p:txBody>
      </p:sp>
    </p:spTree>
    <p:extLst>
      <p:ext uri="{BB962C8B-B14F-4D97-AF65-F5344CB8AC3E}">
        <p14:creationId xmlns:p14="http://schemas.microsoft.com/office/powerpoint/2010/main" val="789036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BF482DF-D466-C1DD-8C2B-9644BAEBC032}"/>
              </a:ext>
            </a:extLst>
          </p:cNvPr>
          <p:cNvSpPr>
            <a:spLocks noGrp="1"/>
          </p:cNvSpPr>
          <p:nvPr>
            <p:ph type="pic" sz="quarter" idx="10"/>
          </p:nvPr>
        </p:nvSpPr>
        <p:spPr>
          <a:xfrm>
            <a:off x="3989048" y="3971648"/>
            <a:ext cx="4356780" cy="4356780"/>
          </a:xfrm>
          <a:custGeom>
            <a:avLst/>
            <a:gdLst>
              <a:gd name="connsiteX0" fmla="*/ 2178390 w 4356780"/>
              <a:gd name="connsiteY0" fmla="*/ 0 h 4356780"/>
              <a:gd name="connsiteX1" fmla="*/ 4356780 w 4356780"/>
              <a:gd name="connsiteY1" fmla="*/ 2178390 h 4356780"/>
              <a:gd name="connsiteX2" fmla="*/ 2178390 w 4356780"/>
              <a:gd name="connsiteY2" fmla="*/ 4356780 h 4356780"/>
              <a:gd name="connsiteX3" fmla="*/ 0 w 4356780"/>
              <a:gd name="connsiteY3" fmla="*/ 2178390 h 4356780"/>
              <a:gd name="connsiteX4" fmla="*/ 2178390 w 4356780"/>
              <a:gd name="connsiteY4" fmla="*/ 0 h 435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80" h="4356780">
                <a:moveTo>
                  <a:pt x="2178390" y="0"/>
                </a:moveTo>
                <a:cubicBezTo>
                  <a:pt x="3381482" y="0"/>
                  <a:pt x="4356780" y="975298"/>
                  <a:pt x="4356780" y="2178390"/>
                </a:cubicBezTo>
                <a:cubicBezTo>
                  <a:pt x="4356780" y="3381482"/>
                  <a:pt x="3381482" y="4356780"/>
                  <a:pt x="2178390" y="4356780"/>
                </a:cubicBezTo>
                <a:cubicBezTo>
                  <a:pt x="975298" y="4356780"/>
                  <a:pt x="0" y="3381482"/>
                  <a:pt x="0" y="2178390"/>
                </a:cubicBezTo>
                <a:cubicBezTo>
                  <a:pt x="0" y="975298"/>
                  <a:pt x="975298" y="0"/>
                  <a:pt x="217839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030196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09EA-E56F-5B46-03FA-F6ECF9AF7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608AA4-AF68-1754-F65F-3F843FCC56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916355-7015-1F10-4B52-18199AE0D9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C63172-5147-8B9A-4270-12DB0F5A10C4}"/>
              </a:ext>
            </a:extLst>
          </p:cNvPr>
          <p:cNvSpPr>
            <a:spLocks noGrp="1"/>
          </p:cNvSpPr>
          <p:nvPr>
            <p:ph type="dt" sz="half" idx="10"/>
          </p:nvPr>
        </p:nvSpPr>
        <p:spPr/>
        <p:txBody>
          <a:bodyPr/>
          <a:lstStyle/>
          <a:p>
            <a:fld id="{4B4DB3AC-3CD5-4F18-B4FE-715B08EE4D7C}" type="datetimeFigureOut">
              <a:rPr lang="en-IN" smtClean="0"/>
              <a:t>05-07-2024</a:t>
            </a:fld>
            <a:endParaRPr lang="en-IN"/>
          </a:p>
        </p:txBody>
      </p:sp>
      <p:sp>
        <p:nvSpPr>
          <p:cNvPr id="6" name="Footer Placeholder 5">
            <a:extLst>
              <a:ext uri="{FF2B5EF4-FFF2-40B4-BE49-F238E27FC236}">
                <a16:creationId xmlns:a16="http://schemas.microsoft.com/office/drawing/2014/main" id="{1581A633-9A0F-0563-F6AA-C447BD70A4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28BE2D-F63F-B8E9-76C3-7F48C76977C2}"/>
              </a:ext>
            </a:extLst>
          </p:cNvPr>
          <p:cNvSpPr>
            <a:spLocks noGrp="1"/>
          </p:cNvSpPr>
          <p:nvPr>
            <p:ph type="sldNum" sz="quarter" idx="12"/>
          </p:nvPr>
        </p:nvSpPr>
        <p:spPr/>
        <p:txBody>
          <a:bodyPr/>
          <a:lstStyle/>
          <a:p>
            <a:fld id="{034E95F0-4447-4A08-AE82-9A75917129B8}" type="slidenum">
              <a:rPr lang="en-IN" smtClean="0"/>
              <a:t>‹#›</a:t>
            </a:fld>
            <a:endParaRPr lang="en-IN"/>
          </a:p>
        </p:txBody>
      </p:sp>
    </p:spTree>
    <p:extLst>
      <p:ext uri="{BB962C8B-B14F-4D97-AF65-F5344CB8AC3E}">
        <p14:creationId xmlns:p14="http://schemas.microsoft.com/office/powerpoint/2010/main" val="3409739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362F-B984-A50F-D0E0-9241543DFA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F77FFD0-1035-E234-A217-3FC7382DF2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9C4174D-A9A4-6722-C232-BEAFE810E4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4C7BFC-158E-1A8D-41A2-BF4B1CA5D14B}"/>
              </a:ext>
            </a:extLst>
          </p:cNvPr>
          <p:cNvSpPr>
            <a:spLocks noGrp="1"/>
          </p:cNvSpPr>
          <p:nvPr>
            <p:ph type="dt" sz="half" idx="10"/>
          </p:nvPr>
        </p:nvSpPr>
        <p:spPr/>
        <p:txBody>
          <a:bodyPr/>
          <a:lstStyle/>
          <a:p>
            <a:fld id="{4B4DB3AC-3CD5-4F18-B4FE-715B08EE4D7C}" type="datetimeFigureOut">
              <a:rPr lang="en-IN" smtClean="0"/>
              <a:t>05-07-2024</a:t>
            </a:fld>
            <a:endParaRPr lang="en-IN"/>
          </a:p>
        </p:txBody>
      </p:sp>
      <p:sp>
        <p:nvSpPr>
          <p:cNvPr id="6" name="Footer Placeholder 5">
            <a:extLst>
              <a:ext uri="{FF2B5EF4-FFF2-40B4-BE49-F238E27FC236}">
                <a16:creationId xmlns:a16="http://schemas.microsoft.com/office/drawing/2014/main" id="{4565C165-AFC4-1ABA-9E32-F89ADC15DB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9675E2-2C7B-F090-A4DD-E33D729C1015}"/>
              </a:ext>
            </a:extLst>
          </p:cNvPr>
          <p:cNvSpPr>
            <a:spLocks noGrp="1"/>
          </p:cNvSpPr>
          <p:nvPr>
            <p:ph type="sldNum" sz="quarter" idx="12"/>
          </p:nvPr>
        </p:nvSpPr>
        <p:spPr/>
        <p:txBody>
          <a:bodyPr/>
          <a:lstStyle/>
          <a:p>
            <a:fld id="{034E95F0-4447-4A08-AE82-9A75917129B8}" type="slidenum">
              <a:rPr lang="en-IN" smtClean="0"/>
              <a:t>‹#›</a:t>
            </a:fld>
            <a:endParaRPr lang="en-IN"/>
          </a:p>
        </p:txBody>
      </p:sp>
    </p:spTree>
    <p:extLst>
      <p:ext uri="{BB962C8B-B14F-4D97-AF65-F5344CB8AC3E}">
        <p14:creationId xmlns:p14="http://schemas.microsoft.com/office/powerpoint/2010/main" val="4026801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E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4852B-31C4-A8EB-B066-CDA4E72E0E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808EA6-5CB0-FBE8-741D-C19AD014B3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B67D67-E2D9-8BC7-73DF-11CDA13BE9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DB3AC-3CD5-4F18-B4FE-715B08EE4D7C}" type="datetimeFigureOut">
              <a:rPr lang="en-IN" smtClean="0"/>
              <a:t>05-07-2024</a:t>
            </a:fld>
            <a:endParaRPr lang="en-IN"/>
          </a:p>
        </p:txBody>
      </p:sp>
      <p:sp>
        <p:nvSpPr>
          <p:cNvPr id="5" name="Footer Placeholder 4">
            <a:extLst>
              <a:ext uri="{FF2B5EF4-FFF2-40B4-BE49-F238E27FC236}">
                <a16:creationId xmlns:a16="http://schemas.microsoft.com/office/drawing/2014/main" id="{B486173A-FF14-44CE-4BF3-2027EA0ABE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F9F0698-87DB-FE33-959E-25BA42B401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E95F0-4447-4A08-AE82-9A75917129B8}" type="slidenum">
              <a:rPr lang="en-IN" smtClean="0"/>
              <a:t>‹#›</a:t>
            </a:fld>
            <a:endParaRPr lang="en-IN"/>
          </a:p>
        </p:txBody>
      </p:sp>
      <p:pic>
        <p:nvPicPr>
          <p:cNvPr id="8" name="Graphic 7">
            <a:extLst>
              <a:ext uri="{FF2B5EF4-FFF2-40B4-BE49-F238E27FC236}">
                <a16:creationId xmlns:a16="http://schemas.microsoft.com/office/drawing/2014/main" id="{51BB38EC-D852-5DC2-5D06-61899A7B95F0}"/>
              </a:ext>
            </a:extLst>
          </p:cNvPr>
          <p:cNvPicPr>
            <a:picLocks noChangeAspect="1"/>
          </p:cNvPicPr>
          <p:nvPr userDrawn="1"/>
        </p:nvPicPr>
        <p:blipFill>
          <a:blip r:embed="rId13">
            <a:alphaModFix amt="35000"/>
            <a:extLst>
              <a:ext uri="{96DAC541-7B7A-43D3-8B79-37D633B846F1}">
                <asvg:svgBlip xmlns:asvg="http://schemas.microsoft.com/office/drawing/2016/SVG/main" r:embed="rId14"/>
              </a:ext>
            </a:extLst>
          </a:blip>
          <a:stretch>
            <a:fillRect/>
          </a:stretch>
        </p:blipFill>
        <p:spPr>
          <a:xfrm rot="16200000">
            <a:off x="2545152" y="-2582863"/>
            <a:ext cx="7423915" cy="12514219"/>
          </a:xfrm>
          <a:prstGeom prst="rect">
            <a:avLst/>
          </a:prstGeom>
        </p:spPr>
      </p:pic>
    </p:spTree>
    <p:extLst>
      <p:ext uri="{BB962C8B-B14F-4D97-AF65-F5344CB8AC3E}">
        <p14:creationId xmlns:p14="http://schemas.microsoft.com/office/powerpoint/2010/main" val="2355104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23.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64.jp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gif"/></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3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43.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D7736838-29F4-8DC5-69ED-3D820075FB64}"/>
              </a:ext>
            </a:extLst>
          </p:cNvPr>
          <p:cNvPicPr>
            <a:picLocks noChangeAspect="1"/>
          </p:cNvPicPr>
          <p:nvPr/>
        </p:nvPicPr>
        <p:blipFill>
          <a:blip r:embed="rId2">
            <a:alphaModFix amt="34000"/>
            <a:extLst>
              <a:ext uri="{96DAC541-7B7A-43D3-8B79-37D633B846F1}">
                <asvg:svgBlip xmlns:asvg="http://schemas.microsoft.com/office/drawing/2016/SVG/main" r:embed="rId3"/>
              </a:ext>
            </a:extLst>
          </a:blip>
          <a:stretch>
            <a:fillRect/>
          </a:stretch>
        </p:blipFill>
        <p:spPr>
          <a:xfrm>
            <a:off x="-26894" y="0"/>
            <a:ext cx="6122894" cy="6858000"/>
          </a:xfrm>
          <a:prstGeom prst="rect">
            <a:avLst/>
          </a:prstGeom>
        </p:spPr>
      </p:pic>
      <p:pic>
        <p:nvPicPr>
          <p:cNvPr id="15" name="Graphic 14">
            <a:extLst>
              <a:ext uri="{FF2B5EF4-FFF2-40B4-BE49-F238E27FC236}">
                <a16:creationId xmlns:a16="http://schemas.microsoft.com/office/drawing/2014/main" id="{7712BF3D-CE32-DB1B-F69B-BE4DE0B05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133" y="-203488"/>
            <a:ext cx="9168159" cy="6858000"/>
          </a:xfrm>
          <a:prstGeom prst="rect">
            <a:avLst/>
          </a:prstGeom>
        </p:spPr>
      </p:pic>
      <p:sp>
        <p:nvSpPr>
          <p:cNvPr id="19" name="TextBox 18">
            <a:extLst>
              <a:ext uri="{FF2B5EF4-FFF2-40B4-BE49-F238E27FC236}">
                <a16:creationId xmlns:a16="http://schemas.microsoft.com/office/drawing/2014/main" id="{124E73DD-1A51-6853-2AAE-AA5EF50E7D52}"/>
              </a:ext>
            </a:extLst>
          </p:cNvPr>
          <p:cNvSpPr txBox="1"/>
          <p:nvPr/>
        </p:nvSpPr>
        <p:spPr>
          <a:xfrm>
            <a:off x="1560213" y="705360"/>
            <a:ext cx="8439106" cy="1323439"/>
          </a:xfrm>
          <a:prstGeom prst="rect">
            <a:avLst/>
          </a:prstGeom>
          <a:noFill/>
        </p:spPr>
        <p:txBody>
          <a:bodyPr wrap="square" rtlCol="0">
            <a:spAutoFit/>
          </a:bodyPr>
          <a:lstStyle/>
          <a:p>
            <a:pPr algn="ctr"/>
            <a:r>
              <a:rPr lang="en-IN" sz="8000" dirty="0">
                <a:solidFill>
                  <a:schemeClr val="bg1">
                    <a:lumMod val="85000"/>
                  </a:schemeClr>
                </a:solidFill>
                <a:latin typeface="Staatliches" pitchFamily="2" charset="0"/>
              </a:rPr>
              <a:t>QUANTUM COMPUTING</a:t>
            </a:r>
          </a:p>
        </p:txBody>
      </p:sp>
      <p:pic>
        <p:nvPicPr>
          <p:cNvPr id="3" name="Picture 2">
            <a:extLst>
              <a:ext uri="{FF2B5EF4-FFF2-40B4-BE49-F238E27FC236}">
                <a16:creationId xmlns:a16="http://schemas.microsoft.com/office/drawing/2014/main" id="{C438A27F-34D9-8BA1-8569-C7642E6CAF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9867" y="2937647"/>
            <a:ext cx="3810000" cy="35034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3714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46A54323-1E0F-82E2-83A1-9E00BB7137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19850" y="1926152"/>
            <a:ext cx="5472113" cy="707886"/>
          </a:xfrm>
          <a:prstGeom prst="rect">
            <a:avLst/>
          </a:prstGeom>
        </p:spPr>
      </p:pic>
      <p:sp>
        <p:nvSpPr>
          <p:cNvPr id="10" name="TextBox 9">
            <a:extLst>
              <a:ext uri="{FF2B5EF4-FFF2-40B4-BE49-F238E27FC236}">
                <a16:creationId xmlns:a16="http://schemas.microsoft.com/office/drawing/2014/main" id="{52928538-05A5-1783-8298-94CE58A91F2D}"/>
              </a:ext>
            </a:extLst>
          </p:cNvPr>
          <p:cNvSpPr txBox="1"/>
          <p:nvPr/>
        </p:nvSpPr>
        <p:spPr>
          <a:xfrm>
            <a:off x="1620820" y="856734"/>
            <a:ext cx="9018587" cy="707886"/>
          </a:xfrm>
          <a:prstGeom prst="rect">
            <a:avLst/>
          </a:prstGeom>
          <a:noFill/>
        </p:spPr>
        <p:txBody>
          <a:bodyPr wrap="square">
            <a:spAutoFit/>
          </a:bodyPr>
          <a:lstStyle/>
          <a:p>
            <a:pPr algn="ctr"/>
            <a:r>
              <a:rPr lang="pt-BR" sz="4000" i="0" dirty="0">
                <a:solidFill>
                  <a:schemeClr val="bg1">
                    <a:lumMod val="85000"/>
                  </a:schemeClr>
                </a:solidFill>
                <a:effectLst/>
                <a:latin typeface="Staatliches" pitchFamily="2" charset="0"/>
              </a:rPr>
              <a:t>Quantum Computing   vs. Classical Computing</a:t>
            </a:r>
            <a:endParaRPr lang="en-IN" sz="4000" dirty="0">
              <a:solidFill>
                <a:schemeClr val="bg1">
                  <a:lumMod val="85000"/>
                </a:schemeClr>
              </a:solidFill>
              <a:latin typeface="Staatliches" pitchFamily="2" charset="0"/>
            </a:endParaRPr>
          </a:p>
        </p:txBody>
      </p:sp>
      <p:pic>
        <p:nvPicPr>
          <p:cNvPr id="13" name="Graphic 12">
            <a:extLst>
              <a:ext uri="{FF2B5EF4-FFF2-40B4-BE49-F238E27FC236}">
                <a16:creationId xmlns:a16="http://schemas.microsoft.com/office/drawing/2014/main" id="{B85AC7EF-CDEC-C43B-DE07-C75967698A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0838" y="1935162"/>
            <a:ext cx="5472113" cy="707886"/>
          </a:xfrm>
          <a:prstGeom prst="rect">
            <a:avLst/>
          </a:prstGeom>
        </p:spPr>
      </p:pic>
      <p:sp>
        <p:nvSpPr>
          <p:cNvPr id="14" name="Oval 13">
            <a:extLst>
              <a:ext uri="{FF2B5EF4-FFF2-40B4-BE49-F238E27FC236}">
                <a16:creationId xmlns:a16="http://schemas.microsoft.com/office/drawing/2014/main" id="{BEDACB71-EB9C-B041-052D-CFD3CCC3FEBF}"/>
              </a:ext>
            </a:extLst>
          </p:cNvPr>
          <p:cNvSpPr/>
          <p:nvPr/>
        </p:nvSpPr>
        <p:spPr>
          <a:xfrm>
            <a:off x="5094288" y="1833562"/>
            <a:ext cx="911086" cy="91108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15EF22C1-1C9B-9CC2-015B-05129965FD93}"/>
              </a:ext>
            </a:extLst>
          </p:cNvPr>
          <p:cNvSpPr txBox="1"/>
          <p:nvPr/>
        </p:nvSpPr>
        <p:spPr>
          <a:xfrm>
            <a:off x="300038" y="2846248"/>
            <a:ext cx="5451475" cy="3293209"/>
          </a:xfrm>
          <a:prstGeom prst="rect">
            <a:avLst/>
          </a:prstGeom>
          <a:noFill/>
        </p:spPr>
        <p:txBody>
          <a:bodyPr wrap="square">
            <a:spAutoFit/>
          </a:bodyPr>
          <a:lstStyle/>
          <a:p>
            <a:pPr marL="285750" indent="-285750">
              <a:buFont typeface="Arial" panose="020B0604020202020204" pitchFamily="34" charset="0"/>
              <a:buChar char="•"/>
            </a:pP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Uses qubits that can exist in a superposition of states, representing both 0 and 1 simultaneously.</a:t>
            </a:r>
          </a:p>
          <a:p>
            <a:pPr marL="285750" indent="-285750">
              <a:buFont typeface="Arial" panose="020B0604020202020204" pitchFamily="34" charset="0"/>
              <a:buChar char="•"/>
            </a:pPr>
            <a:endParaRPr lang="en-US" sz="1600" dirty="0">
              <a:solidFill>
                <a:schemeClr val="bg1">
                  <a:lumMod val="85000"/>
                </a:schemeClr>
              </a:solidFill>
              <a:latin typeface="Niramit Medium" panose="00000600000000000000" pitchFamily="2" charset="-34"/>
              <a:cs typeface="Niramit Medium" panose="00000600000000000000" pitchFamily="2" charset="-34"/>
            </a:endParaRPr>
          </a:p>
          <a:p>
            <a:pPr marL="285750" indent="-285750">
              <a:buFont typeface="Arial" panose="020B0604020202020204" pitchFamily="34" charset="0"/>
              <a:buChar char="•"/>
            </a:pPr>
            <a:r>
              <a:rPr lang="en-IN" sz="1600" b="0" i="0" dirty="0">
                <a:solidFill>
                  <a:schemeClr val="bg1">
                    <a:lumMod val="85000"/>
                  </a:schemeClr>
                </a:solidFill>
                <a:effectLst/>
                <a:latin typeface="Niramit Medium" panose="00000600000000000000" pitchFamily="2" charset="-34"/>
                <a:cs typeface="Niramit Medium" panose="00000600000000000000" pitchFamily="2" charset="-34"/>
              </a:rPr>
              <a:t>Utilizes quantum gates to manipulate qubits, exploiting superposition and entanglement properties.</a:t>
            </a:r>
          </a:p>
          <a:p>
            <a:pPr marL="285750" indent="-285750">
              <a:buFont typeface="Arial" panose="020B0604020202020204" pitchFamily="34" charset="0"/>
              <a:buChar char="•"/>
            </a:pPr>
            <a:endParaRPr lang="en-IN" sz="1600" dirty="0">
              <a:solidFill>
                <a:schemeClr val="bg1">
                  <a:lumMod val="85000"/>
                </a:schemeClr>
              </a:solidFill>
              <a:latin typeface="Niramit Medium" panose="00000600000000000000" pitchFamily="2" charset="-34"/>
              <a:cs typeface="Niramit Medium" panose="00000600000000000000" pitchFamily="2" charset="-34"/>
            </a:endParaRPr>
          </a:p>
          <a:p>
            <a:pPr marL="285750" indent="-285750">
              <a:buFont typeface="Arial" panose="020B0604020202020204" pitchFamily="34" charset="0"/>
              <a:buChar char="•"/>
            </a:pP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Leverages superposition, allowing qubits to represent multiple states simultaneously</a:t>
            </a:r>
            <a:r>
              <a:rPr lang="en-US" sz="1600" b="0" i="0" dirty="0">
                <a:solidFill>
                  <a:srgbClr val="374151"/>
                </a:solidFill>
                <a:effectLst/>
                <a:latin typeface="Niramit Medium" panose="00000600000000000000" pitchFamily="2" charset="-34"/>
                <a:cs typeface="Niramit Medium" panose="00000600000000000000" pitchFamily="2" charset="-34"/>
              </a:rPr>
              <a:t>.</a:t>
            </a:r>
          </a:p>
          <a:p>
            <a:pPr marL="285750" indent="-285750">
              <a:buFont typeface="Arial" panose="020B0604020202020204" pitchFamily="34" charset="0"/>
              <a:buChar char="•"/>
            </a:pPr>
            <a:endParaRPr lang="en-US" sz="1600" dirty="0">
              <a:solidFill>
                <a:srgbClr val="374151"/>
              </a:solidFill>
              <a:latin typeface="Niramit Medium" panose="00000600000000000000" pitchFamily="2" charset="-34"/>
              <a:cs typeface="Niramit Medium" panose="00000600000000000000" pitchFamily="2" charset="-34"/>
            </a:endParaRPr>
          </a:p>
          <a:p>
            <a:pPr marL="285750" indent="-285750">
              <a:buFont typeface="Arial" panose="020B0604020202020204" pitchFamily="34" charset="0"/>
              <a:buChar char="•"/>
            </a:pP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Qubits can become entangled, where the state of one qubit depends on the state of another, even when separated.</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19" name="TextBox 18">
            <a:extLst>
              <a:ext uri="{FF2B5EF4-FFF2-40B4-BE49-F238E27FC236}">
                <a16:creationId xmlns:a16="http://schemas.microsoft.com/office/drawing/2014/main" id="{FDF2A186-D557-07C9-5D65-4A3066E3E516}"/>
              </a:ext>
            </a:extLst>
          </p:cNvPr>
          <p:cNvSpPr txBox="1"/>
          <p:nvPr/>
        </p:nvSpPr>
        <p:spPr>
          <a:xfrm>
            <a:off x="693737" y="1935162"/>
            <a:ext cx="4460875" cy="707886"/>
          </a:xfrm>
          <a:prstGeom prst="rect">
            <a:avLst/>
          </a:prstGeom>
          <a:noFill/>
        </p:spPr>
        <p:txBody>
          <a:bodyPr wrap="square">
            <a:spAutoFit/>
          </a:bodyPr>
          <a:lstStyle/>
          <a:p>
            <a:r>
              <a:rPr lang="pt-BR" sz="4000" i="0" dirty="0">
                <a:solidFill>
                  <a:schemeClr val="bg1">
                    <a:lumMod val="85000"/>
                  </a:schemeClr>
                </a:solidFill>
                <a:effectLst/>
                <a:latin typeface="Staatliches" pitchFamily="2" charset="0"/>
              </a:rPr>
              <a:t>Quantum Computing</a:t>
            </a:r>
            <a:endParaRPr lang="en-IN" sz="4000" dirty="0"/>
          </a:p>
        </p:txBody>
      </p:sp>
      <p:sp>
        <p:nvSpPr>
          <p:cNvPr id="20" name="Oval 19">
            <a:extLst>
              <a:ext uri="{FF2B5EF4-FFF2-40B4-BE49-F238E27FC236}">
                <a16:creationId xmlns:a16="http://schemas.microsoft.com/office/drawing/2014/main" id="{74423A36-0C45-C810-080F-52F57D475039}"/>
              </a:ext>
            </a:extLst>
          </p:cNvPr>
          <p:cNvSpPr/>
          <p:nvPr/>
        </p:nvSpPr>
        <p:spPr>
          <a:xfrm>
            <a:off x="6246157" y="1820862"/>
            <a:ext cx="911086" cy="91108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94124F3B-40A4-F4C4-DC9F-B6AB78A490B4}"/>
              </a:ext>
            </a:extLst>
          </p:cNvPr>
          <p:cNvSpPr txBox="1"/>
          <p:nvPr/>
        </p:nvSpPr>
        <p:spPr>
          <a:xfrm>
            <a:off x="7393056" y="1935162"/>
            <a:ext cx="4460875" cy="707886"/>
          </a:xfrm>
          <a:prstGeom prst="rect">
            <a:avLst/>
          </a:prstGeom>
          <a:noFill/>
        </p:spPr>
        <p:txBody>
          <a:bodyPr wrap="square">
            <a:spAutoFit/>
          </a:bodyPr>
          <a:lstStyle/>
          <a:p>
            <a:r>
              <a:rPr lang="pt-BR" sz="4000" i="0" dirty="0">
                <a:solidFill>
                  <a:schemeClr val="bg1">
                    <a:lumMod val="85000"/>
                  </a:schemeClr>
                </a:solidFill>
                <a:effectLst/>
                <a:latin typeface="Staatliches" pitchFamily="2" charset="0"/>
              </a:rPr>
              <a:t>Classical Computing</a:t>
            </a:r>
            <a:endParaRPr lang="en-IN" sz="4000" dirty="0"/>
          </a:p>
        </p:txBody>
      </p:sp>
      <p:sp>
        <p:nvSpPr>
          <p:cNvPr id="25" name="TextBox 24">
            <a:extLst>
              <a:ext uri="{FF2B5EF4-FFF2-40B4-BE49-F238E27FC236}">
                <a16:creationId xmlns:a16="http://schemas.microsoft.com/office/drawing/2014/main" id="{41F6137C-C2F3-CAFD-C4D1-91C86CA8BD40}"/>
              </a:ext>
            </a:extLst>
          </p:cNvPr>
          <p:cNvSpPr txBox="1"/>
          <p:nvPr/>
        </p:nvSpPr>
        <p:spPr>
          <a:xfrm>
            <a:off x="6167436" y="2847696"/>
            <a:ext cx="5846763" cy="2862322"/>
          </a:xfrm>
          <a:prstGeom prst="rect">
            <a:avLst/>
          </a:prstGeom>
          <a:noFill/>
        </p:spPr>
        <p:txBody>
          <a:bodyPr wrap="square">
            <a:spAutoFit/>
          </a:bodyPr>
          <a:lstStyle/>
          <a:p>
            <a:pPr marL="285750" indent="-285750">
              <a:buFont typeface="Arial" panose="020B0604020202020204" pitchFamily="34" charset="0"/>
              <a:buChar char="•"/>
            </a:pP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Uses classical bits (0 or 1) as the fundamental unit of information.</a:t>
            </a:r>
          </a:p>
          <a:p>
            <a:pPr marL="285750" indent="-285750">
              <a:buFont typeface="Arial" panose="020B0604020202020204" pitchFamily="34" charset="0"/>
              <a:buChar char="•"/>
            </a:pPr>
            <a:endParaRPr lang="en-US" sz="1600" dirty="0">
              <a:solidFill>
                <a:schemeClr val="bg1">
                  <a:lumMod val="85000"/>
                </a:schemeClr>
              </a:solidFill>
              <a:latin typeface="Niramit Medium" panose="00000600000000000000" pitchFamily="2" charset="-34"/>
              <a:cs typeface="Niramit Medium" panose="00000600000000000000" pitchFamily="2" charset="-34"/>
            </a:endParaRPr>
          </a:p>
          <a:p>
            <a:pPr marL="285750" indent="-285750">
              <a:buFont typeface="Arial" panose="020B0604020202020204" pitchFamily="34" charset="0"/>
              <a:buChar char="•"/>
            </a:pP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Operates on classical bits using logic gates that manipulate bits based on Boolean logic.</a:t>
            </a:r>
          </a:p>
          <a:p>
            <a:pPr marL="285750" indent="-285750">
              <a:buFont typeface="Arial" panose="020B0604020202020204" pitchFamily="34" charset="0"/>
              <a:buChar char="•"/>
            </a:pPr>
            <a:endParaRPr lang="en-US" sz="1600" dirty="0">
              <a:solidFill>
                <a:srgbClr val="374151"/>
              </a:solidFill>
              <a:latin typeface="Niramit Medium" panose="00000600000000000000" pitchFamily="2" charset="-34"/>
              <a:cs typeface="Niramit Medium" panose="00000600000000000000" pitchFamily="2" charset="-34"/>
            </a:endParaRPr>
          </a:p>
          <a:p>
            <a:pPr marL="285750" indent="-285750">
              <a:buFont typeface="Arial" panose="020B0604020202020204" pitchFamily="34" charset="0"/>
              <a:buChar char="•"/>
            </a:pP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Does not have a superposition property; each bit is in either state 0 or 1</a:t>
            </a:r>
            <a:r>
              <a:rPr lang="en-US" sz="1600" dirty="0">
                <a:solidFill>
                  <a:srgbClr val="374151"/>
                </a:solidFill>
                <a:latin typeface="Niramit Medium" panose="00000600000000000000" pitchFamily="2" charset="-34"/>
                <a:cs typeface="Niramit Medium" panose="00000600000000000000" pitchFamily="2" charset="-34"/>
              </a:rPr>
              <a:t>.</a:t>
            </a:r>
          </a:p>
          <a:p>
            <a:pPr marL="285750" indent="-285750">
              <a:buFont typeface="Arial" panose="020B0604020202020204" pitchFamily="34" charset="0"/>
              <a:buChar char="•"/>
            </a:pPr>
            <a:endParaRPr lang="en-US" sz="1600" dirty="0">
              <a:solidFill>
                <a:srgbClr val="374151"/>
              </a:solidFill>
              <a:latin typeface="Niramit Medium" panose="00000600000000000000" pitchFamily="2" charset="-34"/>
              <a:cs typeface="Niramit Medium" panose="00000600000000000000" pitchFamily="2" charset="-34"/>
            </a:endParaRPr>
          </a:p>
          <a:p>
            <a:pPr marL="285750" indent="-285750">
              <a:buFont typeface="Arial" panose="020B0604020202020204" pitchFamily="34" charset="0"/>
              <a:buChar char="•"/>
            </a:pP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Classical bits are independent and not entangled with each other.</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066ADDB5-F3DF-D5AB-4AB0-85DF584E2BDA}"/>
              </a:ext>
            </a:extLst>
          </p:cNvPr>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a:off x="6450627" y="2038032"/>
            <a:ext cx="502146" cy="502146"/>
          </a:xfrm>
          <a:prstGeom prst="rect">
            <a:avLst/>
          </a:prstGeom>
        </p:spPr>
      </p:pic>
      <p:pic>
        <p:nvPicPr>
          <p:cNvPr id="33" name="Picture 32" descr="A black background with a black square&#10;&#10;Description automatically generated with medium confidence">
            <a:extLst>
              <a:ext uri="{FF2B5EF4-FFF2-40B4-BE49-F238E27FC236}">
                <a16:creationId xmlns:a16="http://schemas.microsoft.com/office/drawing/2014/main" id="{F4B95B0D-92B3-44BF-C324-EC777E54D18E}"/>
              </a:ext>
            </a:extLst>
          </p:cNvPr>
          <p:cNvPicPr>
            <a:picLocks noChangeAspect="1"/>
          </p:cNvPicPr>
          <p:nvPr/>
        </p:nvPicPr>
        <p:blipFill>
          <a:blip r:embed="rId5">
            <a:alphaModFix amt="69000"/>
            <a:extLst>
              <a:ext uri="{28A0092B-C50C-407E-A947-70E740481C1C}">
                <a14:useLocalDpi xmlns:a14="http://schemas.microsoft.com/office/drawing/2010/main" val="0"/>
              </a:ext>
            </a:extLst>
          </a:blip>
          <a:stretch>
            <a:fillRect/>
          </a:stretch>
        </p:blipFill>
        <p:spPr>
          <a:xfrm>
            <a:off x="5247541" y="2033892"/>
            <a:ext cx="566433" cy="566433"/>
          </a:xfrm>
          <a:prstGeom prst="rect">
            <a:avLst/>
          </a:prstGeom>
        </p:spPr>
      </p:pic>
    </p:spTree>
    <p:extLst>
      <p:ext uri="{BB962C8B-B14F-4D97-AF65-F5344CB8AC3E}">
        <p14:creationId xmlns:p14="http://schemas.microsoft.com/office/powerpoint/2010/main" val="221915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D20C07-DE7B-947C-19BB-4521CA578324}"/>
              </a:ext>
            </a:extLst>
          </p:cNvPr>
          <p:cNvSpPr txBox="1"/>
          <p:nvPr/>
        </p:nvSpPr>
        <p:spPr>
          <a:xfrm>
            <a:off x="428382" y="629186"/>
            <a:ext cx="11335235" cy="1323439"/>
          </a:xfrm>
          <a:prstGeom prst="rect">
            <a:avLst/>
          </a:prstGeom>
          <a:noFill/>
        </p:spPr>
        <p:txBody>
          <a:bodyPr wrap="square">
            <a:spAutoFit/>
          </a:bodyPr>
          <a:lstStyle/>
          <a:p>
            <a:pPr algn="ctr"/>
            <a:r>
              <a:rPr lang="en-US" sz="4000" i="0" dirty="0">
                <a:solidFill>
                  <a:schemeClr val="bg1">
                    <a:lumMod val="85000"/>
                  </a:schemeClr>
                </a:solidFill>
                <a:effectLst/>
                <a:latin typeface="Staatliches" pitchFamily="2" charset="0"/>
              </a:rPr>
              <a:t>What are the applications of quantum computing </a:t>
            </a:r>
            <a:r>
              <a:rPr lang="en-US" sz="4000" b="1" i="0" dirty="0">
                <a:solidFill>
                  <a:schemeClr val="bg1">
                    <a:lumMod val="85000"/>
                  </a:schemeClr>
                </a:solidFill>
                <a:effectLst/>
                <a:latin typeface="Staatliches" pitchFamily="2" charset="0"/>
              </a:rPr>
              <a:t>?</a:t>
            </a:r>
          </a:p>
          <a:p>
            <a:pPr algn="ctr"/>
            <a:endParaRPr lang="en-IN" sz="4000" dirty="0">
              <a:solidFill>
                <a:schemeClr val="bg1">
                  <a:lumMod val="85000"/>
                </a:schemeClr>
              </a:solidFill>
              <a:latin typeface="Staatliches" pitchFamily="2" charset="0"/>
            </a:endParaRPr>
          </a:p>
        </p:txBody>
      </p:sp>
      <p:sp>
        <p:nvSpPr>
          <p:cNvPr id="3" name="TextBox 2">
            <a:extLst>
              <a:ext uri="{FF2B5EF4-FFF2-40B4-BE49-F238E27FC236}">
                <a16:creationId xmlns:a16="http://schemas.microsoft.com/office/drawing/2014/main" id="{6F65CD10-5B31-4995-E44D-203334C94B34}"/>
              </a:ext>
            </a:extLst>
          </p:cNvPr>
          <p:cNvSpPr txBox="1"/>
          <p:nvPr/>
        </p:nvSpPr>
        <p:spPr>
          <a:xfrm>
            <a:off x="966544" y="1806903"/>
            <a:ext cx="10558317" cy="523220"/>
          </a:xfrm>
          <a:prstGeom prst="rect">
            <a:avLst/>
          </a:prstGeom>
          <a:noFill/>
        </p:spPr>
        <p:txBody>
          <a:bodyPr wrap="square">
            <a:spAutoFit/>
          </a:bodyPr>
          <a:lstStyle/>
          <a:p>
            <a:pPr algn="l"/>
            <a:r>
              <a:rPr lang="en-US" sz="1400" b="0" i="0" dirty="0">
                <a:solidFill>
                  <a:schemeClr val="bg1">
                    <a:lumMod val="85000"/>
                  </a:schemeClr>
                </a:solidFill>
                <a:effectLst/>
                <a:latin typeface="Niramit Medium" panose="00000600000000000000" pitchFamily="2" charset="-34"/>
                <a:cs typeface="Niramit Medium" panose="00000600000000000000" pitchFamily="2" charset="-34"/>
              </a:rPr>
              <a:t>The quantum computer is able to crunch enormous data, which includes molecular activity in one being. This ability enables the computer to create very accurate simulations of real life events, such as photosynthesis.</a:t>
            </a:r>
          </a:p>
        </p:txBody>
      </p:sp>
      <p:pic>
        <p:nvPicPr>
          <p:cNvPr id="4" name="Graphic 3">
            <a:extLst>
              <a:ext uri="{FF2B5EF4-FFF2-40B4-BE49-F238E27FC236}">
                <a16:creationId xmlns:a16="http://schemas.microsoft.com/office/drawing/2014/main" id="{809C5EAD-A081-6CBC-B3F8-50C6504043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8382" y="1654577"/>
            <a:ext cx="446800" cy="446800"/>
          </a:xfrm>
          <a:prstGeom prst="rect">
            <a:avLst/>
          </a:prstGeom>
        </p:spPr>
      </p:pic>
      <p:pic>
        <p:nvPicPr>
          <p:cNvPr id="6" name="Graphic 5">
            <a:extLst>
              <a:ext uri="{FF2B5EF4-FFF2-40B4-BE49-F238E27FC236}">
                <a16:creationId xmlns:a16="http://schemas.microsoft.com/office/drawing/2014/main" id="{6FBB47D1-9092-BF51-F649-CA9C50C797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8381" y="4140367"/>
            <a:ext cx="446800" cy="446800"/>
          </a:xfrm>
          <a:prstGeom prst="rect">
            <a:avLst/>
          </a:prstGeom>
        </p:spPr>
      </p:pic>
      <p:sp>
        <p:nvSpPr>
          <p:cNvPr id="8" name="TextBox 7">
            <a:extLst>
              <a:ext uri="{FF2B5EF4-FFF2-40B4-BE49-F238E27FC236}">
                <a16:creationId xmlns:a16="http://schemas.microsoft.com/office/drawing/2014/main" id="{6AC2E071-4761-F900-6618-37BAFC751BF9}"/>
              </a:ext>
            </a:extLst>
          </p:cNvPr>
          <p:cNvSpPr txBox="1"/>
          <p:nvPr/>
        </p:nvSpPr>
        <p:spPr>
          <a:xfrm>
            <a:off x="966545" y="3024271"/>
            <a:ext cx="11001618" cy="523220"/>
          </a:xfrm>
          <a:prstGeom prst="rect">
            <a:avLst/>
          </a:prstGeom>
          <a:noFill/>
        </p:spPr>
        <p:txBody>
          <a:bodyPr wrap="square">
            <a:spAutoFit/>
          </a:bodyPr>
          <a:lstStyle/>
          <a:p>
            <a:r>
              <a:rPr lang="en-US" sz="1400" b="0" i="0" dirty="0">
                <a:solidFill>
                  <a:schemeClr val="bg1">
                    <a:lumMod val="85000"/>
                  </a:schemeClr>
                </a:solidFill>
                <a:effectLst/>
                <a:latin typeface="Niramit Medium" panose="00000600000000000000" pitchFamily="2" charset="-34"/>
                <a:cs typeface="Niramit Medium" panose="00000600000000000000" pitchFamily="2" charset="-34"/>
              </a:rPr>
              <a:t>Instead of calculating a problem at a time, this computing approach solves various probabilities. Through such a system, you can see how each option can provide the most advantages. Thus, you can optimize that option</a:t>
            </a:r>
            <a:endParaRPr lang="en-IN" sz="14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10" name="TextBox 9">
            <a:extLst>
              <a:ext uri="{FF2B5EF4-FFF2-40B4-BE49-F238E27FC236}">
                <a16:creationId xmlns:a16="http://schemas.microsoft.com/office/drawing/2014/main" id="{816BE715-3A24-04F0-B9B7-E29F1C7F210C}"/>
              </a:ext>
            </a:extLst>
          </p:cNvPr>
          <p:cNvSpPr txBox="1"/>
          <p:nvPr/>
        </p:nvSpPr>
        <p:spPr>
          <a:xfrm>
            <a:off x="958962" y="4241639"/>
            <a:ext cx="10558317" cy="523220"/>
          </a:xfrm>
          <a:prstGeom prst="rect">
            <a:avLst/>
          </a:prstGeom>
          <a:noFill/>
        </p:spPr>
        <p:txBody>
          <a:bodyPr wrap="square">
            <a:spAutoFit/>
          </a:bodyPr>
          <a:lstStyle/>
          <a:p>
            <a:r>
              <a:rPr lang="en-US" sz="1400" b="0" i="0" dirty="0">
                <a:solidFill>
                  <a:schemeClr val="bg1">
                    <a:lumMod val="85000"/>
                  </a:schemeClr>
                </a:solidFill>
                <a:effectLst/>
                <a:latin typeface="Niramit Medium" panose="00000600000000000000" pitchFamily="2" charset="-34"/>
                <a:cs typeface="Niramit Medium" panose="00000600000000000000" pitchFamily="2" charset="-34"/>
              </a:rPr>
              <a:t>Cryptography involves difficult mathematical problems such as discrete algorithms and integer factorization. These problems take a long time to solve. However, a computer with quantum principles can do it quickly</a:t>
            </a:r>
            <a:endParaRPr lang="en-IN" sz="1400" dirty="0">
              <a:solidFill>
                <a:schemeClr val="bg1">
                  <a:lumMod val="85000"/>
                </a:schemeClr>
              </a:solidFill>
              <a:latin typeface="Niramit Medium" panose="00000600000000000000" pitchFamily="2" charset="-34"/>
              <a:cs typeface="Niramit Medium" panose="00000600000000000000" pitchFamily="2" charset="-34"/>
            </a:endParaRPr>
          </a:p>
        </p:txBody>
      </p:sp>
      <p:pic>
        <p:nvPicPr>
          <p:cNvPr id="11" name="Graphic 10">
            <a:extLst>
              <a:ext uri="{FF2B5EF4-FFF2-40B4-BE49-F238E27FC236}">
                <a16:creationId xmlns:a16="http://schemas.microsoft.com/office/drawing/2014/main" id="{CE307E20-CA88-CA4A-E269-94E030FBBD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544" y="2897472"/>
            <a:ext cx="446800" cy="446800"/>
          </a:xfrm>
          <a:prstGeom prst="rect">
            <a:avLst/>
          </a:prstGeom>
        </p:spPr>
      </p:pic>
      <p:pic>
        <p:nvPicPr>
          <p:cNvPr id="12" name="Graphic 11">
            <a:extLst>
              <a:ext uri="{FF2B5EF4-FFF2-40B4-BE49-F238E27FC236}">
                <a16:creationId xmlns:a16="http://schemas.microsoft.com/office/drawing/2014/main" id="{ABEE579A-780B-5434-2618-C9840DEAD4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8381" y="5383263"/>
            <a:ext cx="446800" cy="446800"/>
          </a:xfrm>
          <a:prstGeom prst="rect">
            <a:avLst/>
          </a:prstGeom>
        </p:spPr>
      </p:pic>
      <p:sp>
        <p:nvSpPr>
          <p:cNvPr id="14" name="TextBox 13">
            <a:extLst>
              <a:ext uri="{FF2B5EF4-FFF2-40B4-BE49-F238E27FC236}">
                <a16:creationId xmlns:a16="http://schemas.microsoft.com/office/drawing/2014/main" id="{CBA13CDF-2E5D-6CD5-EAEA-812F47087090}"/>
              </a:ext>
            </a:extLst>
          </p:cNvPr>
          <p:cNvSpPr txBox="1"/>
          <p:nvPr/>
        </p:nvSpPr>
        <p:spPr>
          <a:xfrm>
            <a:off x="966544" y="5459006"/>
            <a:ext cx="11016782" cy="523220"/>
          </a:xfrm>
          <a:prstGeom prst="rect">
            <a:avLst/>
          </a:prstGeom>
          <a:noFill/>
        </p:spPr>
        <p:txBody>
          <a:bodyPr wrap="square">
            <a:spAutoFit/>
          </a:bodyPr>
          <a:lstStyle/>
          <a:p>
            <a:pPr algn="l"/>
            <a:r>
              <a:rPr lang="en-US" sz="1400" b="0" i="0" dirty="0">
                <a:solidFill>
                  <a:schemeClr val="bg1">
                    <a:lumMod val="85000"/>
                  </a:schemeClr>
                </a:solidFill>
                <a:effectLst/>
                <a:latin typeface="Niramit Medium" panose="00000600000000000000" pitchFamily="2" charset="-34"/>
                <a:cs typeface="Niramit Medium" panose="00000600000000000000" pitchFamily="2" charset="-34"/>
              </a:rPr>
              <a:t>Although the conventional computer has evolved so much over the past decades, data search still takes too long sometimes. Quantum principles are capable of speeding up this data search process, especially if the search is unstructured.</a:t>
            </a:r>
          </a:p>
        </p:txBody>
      </p:sp>
      <p:sp>
        <p:nvSpPr>
          <p:cNvPr id="15" name="TextBox 14">
            <a:extLst>
              <a:ext uri="{FF2B5EF4-FFF2-40B4-BE49-F238E27FC236}">
                <a16:creationId xmlns:a16="http://schemas.microsoft.com/office/drawing/2014/main" id="{5FE375E3-DB36-41BD-CEF2-5E70010AEEA3}"/>
              </a:ext>
            </a:extLst>
          </p:cNvPr>
          <p:cNvSpPr txBox="1"/>
          <p:nvPr/>
        </p:nvSpPr>
        <p:spPr>
          <a:xfrm>
            <a:off x="535403" y="1719128"/>
            <a:ext cx="232756" cy="369332"/>
          </a:xfrm>
          <a:prstGeom prst="rect">
            <a:avLst/>
          </a:prstGeom>
          <a:noFill/>
        </p:spPr>
        <p:txBody>
          <a:bodyPr wrap="none" rtlCol="0">
            <a:spAutoFit/>
          </a:bodyPr>
          <a:lstStyle/>
          <a:p>
            <a:r>
              <a:rPr lang="en-US" dirty="0">
                <a:solidFill>
                  <a:schemeClr val="bg1">
                    <a:lumMod val="85000"/>
                  </a:schemeClr>
                </a:solidFill>
                <a:latin typeface="Staatliches" pitchFamily="2" charset="0"/>
              </a:rPr>
              <a:t>1</a:t>
            </a:r>
            <a:endParaRPr lang="en-IN" dirty="0">
              <a:solidFill>
                <a:schemeClr val="bg1">
                  <a:lumMod val="85000"/>
                </a:schemeClr>
              </a:solidFill>
              <a:latin typeface="Staatliches" pitchFamily="2" charset="0"/>
            </a:endParaRPr>
          </a:p>
        </p:txBody>
      </p:sp>
      <p:sp>
        <p:nvSpPr>
          <p:cNvPr id="16" name="TextBox 15">
            <a:extLst>
              <a:ext uri="{FF2B5EF4-FFF2-40B4-BE49-F238E27FC236}">
                <a16:creationId xmlns:a16="http://schemas.microsoft.com/office/drawing/2014/main" id="{0A1763AA-27A5-A23B-08A5-27AEEA3A87F6}"/>
              </a:ext>
            </a:extLst>
          </p:cNvPr>
          <p:cNvSpPr txBox="1"/>
          <p:nvPr/>
        </p:nvSpPr>
        <p:spPr>
          <a:xfrm>
            <a:off x="522573" y="2951151"/>
            <a:ext cx="285656" cy="369332"/>
          </a:xfrm>
          <a:prstGeom prst="rect">
            <a:avLst/>
          </a:prstGeom>
          <a:noFill/>
        </p:spPr>
        <p:txBody>
          <a:bodyPr wrap="none" rtlCol="0">
            <a:spAutoFit/>
          </a:bodyPr>
          <a:lstStyle/>
          <a:p>
            <a:r>
              <a:rPr lang="en-US" dirty="0">
                <a:solidFill>
                  <a:schemeClr val="bg1">
                    <a:lumMod val="85000"/>
                  </a:schemeClr>
                </a:solidFill>
                <a:latin typeface="Staatliches" pitchFamily="2" charset="0"/>
              </a:rPr>
              <a:t>2</a:t>
            </a:r>
            <a:endParaRPr lang="en-IN" dirty="0">
              <a:solidFill>
                <a:schemeClr val="bg1">
                  <a:lumMod val="85000"/>
                </a:schemeClr>
              </a:solidFill>
              <a:latin typeface="Staatliches" pitchFamily="2" charset="0"/>
            </a:endParaRPr>
          </a:p>
        </p:txBody>
      </p:sp>
      <p:sp>
        <p:nvSpPr>
          <p:cNvPr id="17" name="TextBox 16">
            <a:extLst>
              <a:ext uri="{FF2B5EF4-FFF2-40B4-BE49-F238E27FC236}">
                <a16:creationId xmlns:a16="http://schemas.microsoft.com/office/drawing/2014/main" id="{FB954F50-5EEA-E8BB-0BCE-08C34CF96EB6}"/>
              </a:ext>
            </a:extLst>
          </p:cNvPr>
          <p:cNvSpPr txBox="1"/>
          <p:nvPr/>
        </p:nvSpPr>
        <p:spPr>
          <a:xfrm>
            <a:off x="508953" y="4192652"/>
            <a:ext cx="285656" cy="369332"/>
          </a:xfrm>
          <a:prstGeom prst="rect">
            <a:avLst/>
          </a:prstGeom>
          <a:noFill/>
        </p:spPr>
        <p:txBody>
          <a:bodyPr wrap="none" rtlCol="0">
            <a:spAutoFit/>
          </a:bodyPr>
          <a:lstStyle/>
          <a:p>
            <a:r>
              <a:rPr lang="en-US" dirty="0">
                <a:solidFill>
                  <a:schemeClr val="bg1">
                    <a:lumMod val="85000"/>
                  </a:schemeClr>
                </a:solidFill>
                <a:latin typeface="Staatliches" pitchFamily="2" charset="0"/>
              </a:rPr>
              <a:t>3</a:t>
            </a:r>
            <a:endParaRPr lang="en-IN" dirty="0">
              <a:solidFill>
                <a:schemeClr val="bg1">
                  <a:lumMod val="85000"/>
                </a:schemeClr>
              </a:solidFill>
              <a:latin typeface="Staatliches" pitchFamily="2" charset="0"/>
            </a:endParaRPr>
          </a:p>
        </p:txBody>
      </p:sp>
      <p:sp>
        <p:nvSpPr>
          <p:cNvPr id="18" name="TextBox 17">
            <a:extLst>
              <a:ext uri="{FF2B5EF4-FFF2-40B4-BE49-F238E27FC236}">
                <a16:creationId xmlns:a16="http://schemas.microsoft.com/office/drawing/2014/main" id="{F8E6A48B-0A72-76E5-30DF-23BA91E0786A}"/>
              </a:ext>
            </a:extLst>
          </p:cNvPr>
          <p:cNvSpPr txBox="1"/>
          <p:nvPr/>
        </p:nvSpPr>
        <p:spPr>
          <a:xfrm>
            <a:off x="508953" y="5421997"/>
            <a:ext cx="288862" cy="369332"/>
          </a:xfrm>
          <a:prstGeom prst="rect">
            <a:avLst/>
          </a:prstGeom>
          <a:noFill/>
        </p:spPr>
        <p:txBody>
          <a:bodyPr wrap="none" rtlCol="0">
            <a:spAutoFit/>
          </a:bodyPr>
          <a:lstStyle/>
          <a:p>
            <a:r>
              <a:rPr lang="en-US" dirty="0">
                <a:solidFill>
                  <a:schemeClr val="bg1">
                    <a:lumMod val="85000"/>
                  </a:schemeClr>
                </a:solidFill>
                <a:latin typeface="Staatliches" pitchFamily="2" charset="0"/>
              </a:rPr>
              <a:t>4</a:t>
            </a:r>
            <a:endParaRPr lang="en-IN" dirty="0">
              <a:solidFill>
                <a:schemeClr val="bg1">
                  <a:lumMod val="85000"/>
                </a:schemeClr>
              </a:solidFill>
              <a:latin typeface="Staatliches" pitchFamily="2" charset="0"/>
            </a:endParaRPr>
          </a:p>
        </p:txBody>
      </p:sp>
      <p:sp>
        <p:nvSpPr>
          <p:cNvPr id="19" name="TextBox 18">
            <a:extLst>
              <a:ext uri="{FF2B5EF4-FFF2-40B4-BE49-F238E27FC236}">
                <a16:creationId xmlns:a16="http://schemas.microsoft.com/office/drawing/2014/main" id="{341A4AC0-1A3E-1446-8863-37F94576D50D}"/>
              </a:ext>
            </a:extLst>
          </p:cNvPr>
          <p:cNvSpPr txBox="1"/>
          <p:nvPr/>
        </p:nvSpPr>
        <p:spPr>
          <a:xfrm>
            <a:off x="966544" y="1526471"/>
            <a:ext cx="6899945" cy="307777"/>
          </a:xfrm>
          <a:prstGeom prst="rect">
            <a:avLst/>
          </a:prstGeom>
          <a:noFill/>
        </p:spPr>
        <p:txBody>
          <a:bodyPr wrap="square">
            <a:spAutoFit/>
          </a:bodyPr>
          <a:lstStyle/>
          <a:p>
            <a:pPr algn="l"/>
            <a:r>
              <a:rPr lang="en-US" sz="1400" b="1" i="0" dirty="0">
                <a:solidFill>
                  <a:schemeClr val="bg1">
                    <a:lumMod val="85000"/>
                  </a:schemeClr>
                </a:solidFill>
                <a:effectLst/>
                <a:latin typeface="Poppins" panose="00000500000000000000" pitchFamily="2" charset="0"/>
                <a:cs typeface="Poppins" panose="00000500000000000000" pitchFamily="2" charset="0"/>
              </a:rPr>
              <a:t>Simulation</a:t>
            </a:r>
            <a:endParaRPr lang="en-US" sz="1400" b="0" i="0" dirty="0">
              <a:solidFill>
                <a:schemeClr val="bg1">
                  <a:lumMod val="85000"/>
                </a:schemeClr>
              </a:solidFill>
              <a:effectLst/>
              <a:latin typeface="Niramit Medium" panose="00000600000000000000" pitchFamily="2" charset="-34"/>
              <a:cs typeface="Niramit Medium" panose="00000600000000000000" pitchFamily="2" charset="-34"/>
            </a:endParaRPr>
          </a:p>
        </p:txBody>
      </p:sp>
      <p:sp>
        <p:nvSpPr>
          <p:cNvPr id="20" name="TextBox 19">
            <a:extLst>
              <a:ext uri="{FF2B5EF4-FFF2-40B4-BE49-F238E27FC236}">
                <a16:creationId xmlns:a16="http://schemas.microsoft.com/office/drawing/2014/main" id="{135560EB-4A99-0417-0B2C-15EF05D7742D}"/>
              </a:ext>
            </a:extLst>
          </p:cNvPr>
          <p:cNvSpPr txBox="1"/>
          <p:nvPr/>
        </p:nvSpPr>
        <p:spPr>
          <a:xfrm>
            <a:off x="966545" y="2743839"/>
            <a:ext cx="7189646" cy="307777"/>
          </a:xfrm>
          <a:prstGeom prst="rect">
            <a:avLst/>
          </a:prstGeom>
          <a:noFill/>
        </p:spPr>
        <p:txBody>
          <a:bodyPr wrap="square">
            <a:spAutoFit/>
          </a:bodyPr>
          <a:lstStyle/>
          <a:p>
            <a:r>
              <a:rPr lang="en-US" sz="1400" b="1" i="0" dirty="0">
                <a:solidFill>
                  <a:schemeClr val="bg1">
                    <a:lumMod val="85000"/>
                  </a:schemeClr>
                </a:solidFill>
                <a:effectLst/>
                <a:latin typeface="Poppins" panose="00000500000000000000" pitchFamily="2" charset="0"/>
                <a:cs typeface="Poppins" panose="00000500000000000000" pitchFamily="2" charset="0"/>
              </a:rPr>
              <a:t>Optimization</a:t>
            </a:r>
            <a:endParaRPr lang="en-IN" sz="14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21" name="TextBox 20">
            <a:extLst>
              <a:ext uri="{FF2B5EF4-FFF2-40B4-BE49-F238E27FC236}">
                <a16:creationId xmlns:a16="http://schemas.microsoft.com/office/drawing/2014/main" id="{AB08E147-07F9-150C-225E-E98999C701C2}"/>
              </a:ext>
            </a:extLst>
          </p:cNvPr>
          <p:cNvSpPr txBox="1"/>
          <p:nvPr/>
        </p:nvSpPr>
        <p:spPr>
          <a:xfrm>
            <a:off x="958962" y="3961207"/>
            <a:ext cx="6899945" cy="307777"/>
          </a:xfrm>
          <a:prstGeom prst="rect">
            <a:avLst/>
          </a:prstGeom>
          <a:noFill/>
        </p:spPr>
        <p:txBody>
          <a:bodyPr wrap="square">
            <a:spAutoFit/>
          </a:bodyPr>
          <a:lstStyle/>
          <a:p>
            <a:r>
              <a:rPr lang="en-US" sz="1400" b="1" i="0" dirty="0">
                <a:solidFill>
                  <a:schemeClr val="bg1">
                    <a:lumMod val="85000"/>
                  </a:schemeClr>
                </a:solidFill>
                <a:effectLst/>
                <a:latin typeface="Poppins" panose="00000500000000000000" pitchFamily="2" charset="0"/>
                <a:cs typeface="Poppins" panose="00000500000000000000" pitchFamily="2" charset="0"/>
              </a:rPr>
              <a:t>Cryptography</a:t>
            </a:r>
            <a:endParaRPr lang="en-IN" sz="14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22" name="TextBox 21">
            <a:extLst>
              <a:ext uri="{FF2B5EF4-FFF2-40B4-BE49-F238E27FC236}">
                <a16:creationId xmlns:a16="http://schemas.microsoft.com/office/drawing/2014/main" id="{A4281B1D-35CA-D5DC-9AC0-7FFE6FFC02D8}"/>
              </a:ext>
            </a:extLst>
          </p:cNvPr>
          <p:cNvSpPr txBox="1"/>
          <p:nvPr/>
        </p:nvSpPr>
        <p:spPr>
          <a:xfrm>
            <a:off x="966544" y="5178574"/>
            <a:ext cx="7199556" cy="307777"/>
          </a:xfrm>
          <a:prstGeom prst="rect">
            <a:avLst/>
          </a:prstGeom>
          <a:noFill/>
        </p:spPr>
        <p:txBody>
          <a:bodyPr wrap="square">
            <a:spAutoFit/>
          </a:bodyPr>
          <a:lstStyle/>
          <a:p>
            <a:pPr algn="l"/>
            <a:r>
              <a:rPr lang="en-US" sz="1400" b="1" i="0" dirty="0">
                <a:solidFill>
                  <a:schemeClr val="bg1">
                    <a:lumMod val="85000"/>
                  </a:schemeClr>
                </a:solidFill>
                <a:effectLst/>
                <a:latin typeface="Poppins" panose="00000500000000000000" pitchFamily="2" charset="0"/>
                <a:cs typeface="Poppins" panose="00000500000000000000" pitchFamily="2" charset="0"/>
              </a:rPr>
              <a:t>Data search</a:t>
            </a:r>
            <a:endParaRPr lang="en-US" sz="1400" b="0" i="0" dirty="0">
              <a:solidFill>
                <a:schemeClr val="bg1">
                  <a:lumMod val="85000"/>
                </a:schemeClr>
              </a:solidFill>
              <a:effectLst/>
              <a:latin typeface="Niramit Medium" panose="00000600000000000000" pitchFamily="2" charset="-34"/>
              <a:cs typeface="Niramit Medium" panose="00000600000000000000" pitchFamily="2" charset="-34"/>
            </a:endParaRPr>
          </a:p>
        </p:txBody>
      </p:sp>
    </p:spTree>
    <p:extLst>
      <p:ext uri="{BB962C8B-B14F-4D97-AF65-F5344CB8AC3E}">
        <p14:creationId xmlns:p14="http://schemas.microsoft.com/office/powerpoint/2010/main" val="32922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CDDC036-7DC3-2882-D483-CA09CFF31169}"/>
              </a:ext>
            </a:extLst>
          </p:cNvPr>
          <p:cNvPicPr>
            <a:picLocks noChangeAspect="1"/>
          </p:cNvPicPr>
          <p:nvPr/>
        </p:nvPicPr>
        <p:blipFill>
          <a:blip r:embed="rId2">
            <a:alphaModFix amt="18000"/>
            <a:extLst>
              <a:ext uri="{96DAC541-7B7A-43D3-8B79-37D633B846F1}">
                <asvg:svgBlip xmlns:asvg="http://schemas.microsoft.com/office/drawing/2016/SVG/main" r:embed="rId3"/>
              </a:ext>
            </a:extLst>
          </a:blip>
          <a:stretch>
            <a:fillRect/>
          </a:stretch>
        </p:blipFill>
        <p:spPr>
          <a:xfrm rot="16200000">
            <a:off x="7537771" y="-6138470"/>
            <a:ext cx="9335080" cy="10157342"/>
          </a:xfrm>
          <a:prstGeom prst="rect">
            <a:avLst/>
          </a:prstGeom>
        </p:spPr>
      </p:pic>
      <p:pic>
        <p:nvPicPr>
          <p:cNvPr id="21" name="Graphic 20">
            <a:extLst>
              <a:ext uri="{FF2B5EF4-FFF2-40B4-BE49-F238E27FC236}">
                <a16:creationId xmlns:a16="http://schemas.microsoft.com/office/drawing/2014/main" id="{C19D3A37-5167-2E58-77D6-015999932C7B}"/>
              </a:ext>
            </a:extLst>
          </p:cNvPr>
          <p:cNvPicPr>
            <a:picLocks noChangeAspect="1"/>
          </p:cNvPicPr>
          <p:nvPr/>
        </p:nvPicPr>
        <p:blipFill>
          <a:blip r:embed="rId2">
            <a:alphaModFix amt="14000"/>
            <a:extLst>
              <a:ext uri="{96DAC541-7B7A-43D3-8B79-37D633B846F1}">
                <asvg:svgBlip xmlns:asvg="http://schemas.microsoft.com/office/drawing/2016/SVG/main" r:embed="rId3"/>
              </a:ext>
            </a:extLst>
          </a:blip>
          <a:stretch>
            <a:fillRect/>
          </a:stretch>
        </p:blipFill>
        <p:spPr>
          <a:xfrm rot="16200000">
            <a:off x="-6243106" y="2646746"/>
            <a:ext cx="9335080" cy="10157342"/>
          </a:xfrm>
          <a:prstGeom prst="rect">
            <a:avLst/>
          </a:prstGeom>
        </p:spPr>
      </p:pic>
      <p:sp>
        <p:nvSpPr>
          <p:cNvPr id="5" name="TextBox 4">
            <a:extLst>
              <a:ext uri="{FF2B5EF4-FFF2-40B4-BE49-F238E27FC236}">
                <a16:creationId xmlns:a16="http://schemas.microsoft.com/office/drawing/2014/main" id="{DB0B9816-9E17-6994-3F84-C4DFA391919C}"/>
              </a:ext>
            </a:extLst>
          </p:cNvPr>
          <p:cNvSpPr txBox="1"/>
          <p:nvPr/>
        </p:nvSpPr>
        <p:spPr>
          <a:xfrm>
            <a:off x="2293419" y="790382"/>
            <a:ext cx="7605161" cy="707886"/>
          </a:xfrm>
          <a:prstGeom prst="rect">
            <a:avLst/>
          </a:prstGeom>
          <a:noFill/>
        </p:spPr>
        <p:txBody>
          <a:bodyPr wrap="square">
            <a:spAutoFit/>
          </a:bodyPr>
          <a:lstStyle/>
          <a:p>
            <a:pPr algn="ctr"/>
            <a:r>
              <a:rPr lang="en-IN" sz="4000" i="0" dirty="0">
                <a:solidFill>
                  <a:schemeClr val="bg1">
                    <a:lumMod val="85000"/>
                  </a:schemeClr>
                </a:solidFill>
                <a:effectLst/>
                <a:latin typeface="Staatliches" pitchFamily="2" charset="0"/>
              </a:rPr>
              <a:t>advantages of quantum computing?</a:t>
            </a:r>
          </a:p>
        </p:txBody>
      </p:sp>
      <p:pic>
        <p:nvPicPr>
          <p:cNvPr id="9" name="Graphic 8">
            <a:extLst>
              <a:ext uri="{FF2B5EF4-FFF2-40B4-BE49-F238E27FC236}">
                <a16:creationId xmlns:a16="http://schemas.microsoft.com/office/drawing/2014/main" id="{A3D1EC19-4566-52E5-2320-184A2E85D3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2085" y="1737631"/>
            <a:ext cx="8367836" cy="4513880"/>
          </a:xfrm>
          <a:prstGeom prst="rect">
            <a:avLst/>
          </a:prstGeom>
        </p:spPr>
      </p:pic>
      <p:sp>
        <p:nvSpPr>
          <p:cNvPr id="11" name="TextBox 10">
            <a:extLst>
              <a:ext uri="{FF2B5EF4-FFF2-40B4-BE49-F238E27FC236}">
                <a16:creationId xmlns:a16="http://schemas.microsoft.com/office/drawing/2014/main" id="{049128AE-E553-7B33-605D-5CDA5CF25111}"/>
              </a:ext>
            </a:extLst>
          </p:cNvPr>
          <p:cNvSpPr txBox="1"/>
          <p:nvPr/>
        </p:nvSpPr>
        <p:spPr>
          <a:xfrm>
            <a:off x="1994839" y="4143861"/>
            <a:ext cx="1858703" cy="830997"/>
          </a:xfrm>
          <a:prstGeom prst="rect">
            <a:avLst/>
          </a:prstGeom>
          <a:noFill/>
        </p:spPr>
        <p:txBody>
          <a:bodyPr wrap="square">
            <a:spAutoFit/>
          </a:bodyPr>
          <a:lstStyle/>
          <a:p>
            <a:pPr algn="ct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It can crunch a large amount of data</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13" name="TextBox 12">
            <a:extLst>
              <a:ext uri="{FF2B5EF4-FFF2-40B4-BE49-F238E27FC236}">
                <a16:creationId xmlns:a16="http://schemas.microsoft.com/office/drawing/2014/main" id="{0ECAF41E-B610-5E31-765D-E1FE2EDAB28A}"/>
              </a:ext>
            </a:extLst>
          </p:cNvPr>
          <p:cNvSpPr txBox="1"/>
          <p:nvPr/>
        </p:nvSpPr>
        <p:spPr>
          <a:xfrm>
            <a:off x="3594619" y="3193182"/>
            <a:ext cx="1858704" cy="584775"/>
          </a:xfrm>
          <a:prstGeom prst="rect">
            <a:avLst/>
          </a:prstGeom>
          <a:noFill/>
        </p:spPr>
        <p:txBody>
          <a:bodyPr wrap="square">
            <a:spAutoFit/>
          </a:bodyPr>
          <a:lstStyle/>
          <a:p>
            <a:pPr algn="ct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It speeds up data processing time</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15" name="TextBox 14">
            <a:extLst>
              <a:ext uri="{FF2B5EF4-FFF2-40B4-BE49-F238E27FC236}">
                <a16:creationId xmlns:a16="http://schemas.microsoft.com/office/drawing/2014/main" id="{39BBD62A-843A-BF2A-CCA1-65B4FB9DEDC7}"/>
              </a:ext>
            </a:extLst>
          </p:cNvPr>
          <p:cNvSpPr txBox="1"/>
          <p:nvPr/>
        </p:nvSpPr>
        <p:spPr>
          <a:xfrm>
            <a:off x="5094125" y="4144930"/>
            <a:ext cx="2003749" cy="830997"/>
          </a:xfrm>
          <a:prstGeom prst="rect">
            <a:avLst/>
          </a:prstGeom>
          <a:noFill/>
        </p:spPr>
        <p:txBody>
          <a:bodyPr wrap="square">
            <a:spAutoFit/>
          </a:bodyPr>
          <a:lstStyle/>
          <a:p>
            <a:pPr algn="ct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It is more money efficient in the long run</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17" name="TextBox 16">
            <a:extLst>
              <a:ext uri="{FF2B5EF4-FFF2-40B4-BE49-F238E27FC236}">
                <a16:creationId xmlns:a16="http://schemas.microsoft.com/office/drawing/2014/main" id="{62ABB379-05EF-D8FE-FA0C-01CDEDC44AB7}"/>
              </a:ext>
            </a:extLst>
          </p:cNvPr>
          <p:cNvSpPr txBox="1"/>
          <p:nvPr/>
        </p:nvSpPr>
        <p:spPr>
          <a:xfrm>
            <a:off x="6585793" y="3315354"/>
            <a:ext cx="2166322" cy="584775"/>
          </a:xfrm>
          <a:prstGeom prst="rect">
            <a:avLst/>
          </a:prstGeom>
          <a:noFill/>
        </p:spPr>
        <p:txBody>
          <a:bodyPr wrap="square">
            <a:spAutoFit/>
          </a:bodyPr>
          <a:lstStyle/>
          <a:p>
            <a:pPr algn="ctr"/>
            <a:r>
              <a:rPr lang="en-IN" sz="1600" b="0" i="0" dirty="0">
                <a:solidFill>
                  <a:schemeClr val="bg1">
                    <a:lumMod val="85000"/>
                  </a:schemeClr>
                </a:solidFill>
                <a:effectLst/>
                <a:latin typeface="Niramit Medium" panose="00000600000000000000" pitchFamily="2" charset="-34"/>
                <a:cs typeface="Niramit Medium" panose="00000600000000000000" pitchFamily="2" charset="-34"/>
              </a:rPr>
              <a:t>solving optimization problems</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19" name="TextBox 18">
            <a:extLst>
              <a:ext uri="{FF2B5EF4-FFF2-40B4-BE49-F238E27FC236}">
                <a16:creationId xmlns:a16="http://schemas.microsoft.com/office/drawing/2014/main" id="{46491CFA-D836-4ED1-71DE-3FCD8EBF53CA}"/>
              </a:ext>
            </a:extLst>
          </p:cNvPr>
          <p:cNvSpPr txBox="1"/>
          <p:nvPr/>
        </p:nvSpPr>
        <p:spPr>
          <a:xfrm>
            <a:off x="8276165" y="4139492"/>
            <a:ext cx="2003749" cy="584775"/>
          </a:xfrm>
          <a:prstGeom prst="rect">
            <a:avLst/>
          </a:prstGeom>
          <a:noFill/>
        </p:spPr>
        <p:txBody>
          <a:bodyPr wrap="square">
            <a:spAutoFit/>
          </a:bodyPr>
          <a:lstStyle/>
          <a:p>
            <a:pPr algn="ct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used to simulate quantum systems</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Tree>
    <p:extLst>
      <p:ext uri="{BB962C8B-B14F-4D97-AF65-F5344CB8AC3E}">
        <p14:creationId xmlns:p14="http://schemas.microsoft.com/office/powerpoint/2010/main" val="257325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sp>
        <p:nvSpPr>
          <p:cNvPr id="5" name="TextBox 4">
            <a:extLst>
              <a:ext uri="{FF2B5EF4-FFF2-40B4-BE49-F238E27FC236}">
                <a16:creationId xmlns:a16="http://schemas.microsoft.com/office/drawing/2014/main" id="{0E5429E6-BDA3-6877-8DE6-CACA06EE5659}"/>
              </a:ext>
            </a:extLst>
          </p:cNvPr>
          <p:cNvSpPr txBox="1"/>
          <p:nvPr/>
        </p:nvSpPr>
        <p:spPr>
          <a:xfrm>
            <a:off x="3501895" y="958334"/>
            <a:ext cx="5188209" cy="707886"/>
          </a:xfrm>
          <a:prstGeom prst="rect">
            <a:avLst/>
          </a:prstGeom>
          <a:noFill/>
        </p:spPr>
        <p:txBody>
          <a:bodyPr wrap="square">
            <a:spAutoFit/>
          </a:bodyPr>
          <a:lstStyle/>
          <a:p>
            <a:pPr algn="ctr"/>
            <a:r>
              <a:rPr lang="en-IN" sz="4000" b="0" i="0" dirty="0">
                <a:solidFill>
                  <a:schemeClr val="bg1">
                    <a:lumMod val="85000"/>
                  </a:schemeClr>
                </a:solidFill>
                <a:effectLst/>
                <a:latin typeface="Staatliches" pitchFamily="2" charset="0"/>
              </a:rPr>
              <a:t>quantum computing tools</a:t>
            </a:r>
            <a:endParaRPr lang="en-IN" sz="4000" dirty="0">
              <a:solidFill>
                <a:schemeClr val="bg1">
                  <a:lumMod val="85000"/>
                </a:schemeClr>
              </a:solidFill>
              <a:latin typeface="Staatliches" pitchFamily="2" charset="0"/>
            </a:endParaRPr>
          </a:p>
        </p:txBody>
      </p:sp>
      <p:cxnSp>
        <p:nvCxnSpPr>
          <p:cNvPr id="9" name="Straight Connector 8">
            <a:extLst>
              <a:ext uri="{FF2B5EF4-FFF2-40B4-BE49-F238E27FC236}">
                <a16:creationId xmlns:a16="http://schemas.microsoft.com/office/drawing/2014/main" id="{41CDF2B7-DCCB-C023-87D4-97749C254446}"/>
              </a:ext>
            </a:extLst>
          </p:cNvPr>
          <p:cNvCxnSpPr>
            <a:cxnSpLocks/>
          </p:cNvCxnSpPr>
          <p:nvPr/>
        </p:nvCxnSpPr>
        <p:spPr>
          <a:xfrm>
            <a:off x="4111138" y="2883160"/>
            <a:ext cx="0" cy="201541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8CB029B-F7B7-D846-A825-843A029C470F}"/>
              </a:ext>
            </a:extLst>
          </p:cNvPr>
          <p:cNvCxnSpPr>
            <a:cxnSpLocks/>
          </p:cNvCxnSpPr>
          <p:nvPr/>
        </p:nvCxnSpPr>
        <p:spPr>
          <a:xfrm flipH="1">
            <a:off x="1004045" y="4898573"/>
            <a:ext cx="310709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9702553C-4312-9F85-5C9D-4E256D96D0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4045" y="2189589"/>
            <a:ext cx="3129965" cy="707886"/>
          </a:xfrm>
          <a:prstGeom prst="rect">
            <a:avLst/>
          </a:prstGeom>
        </p:spPr>
      </p:pic>
      <p:sp>
        <p:nvSpPr>
          <p:cNvPr id="16" name="TextBox 15">
            <a:extLst>
              <a:ext uri="{FF2B5EF4-FFF2-40B4-BE49-F238E27FC236}">
                <a16:creationId xmlns:a16="http://schemas.microsoft.com/office/drawing/2014/main" id="{7B6D6600-1185-A44C-13DB-23328D380BDA}"/>
              </a:ext>
            </a:extLst>
          </p:cNvPr>
          <p:cNvSpPr txBox="1"/>
          <p:nvPr/>
        </p:nvSpPr>
        <p:spPr>
          <a:xfrm>
            <a:off x="2215501" y="2330236"/>
            <a:ext cx="707052" cy="369332"/>
          </a:xfrm>
          <a:prstGeom prst="rect">
            <a:avLst/>
          </a:prstGeom>
          <a:noFill/>
        </p:spPr>
        <p:txBody>
          <a:bodyPr wrap="square">
            <a:spAutoFit/>
          </a:bodyPr>
          <a:lstStyle/>
          <a:p>
            <a:pPr algn="ctr"/>
            <a:r>
              <a:rPr lang="en-IN" b="1" dirty="0" err="1">
                <a:solidFill>
                  <a:schemeClr val="bg1">
                    <a:lumMod val="85000"/>
                  </a:schemeClr>
                </a:solidFill>
                <a:effectLst/>
                <a:latin typeface="Poppins" panose="00000500000000000000" pitchFamily="2" charset="0"/>
                <a:cs typeface="Poppins" panose="00000500000000000000" pitchFamily="2" charset="0"/>
              </a:rPr>
              <a:t>Cirq</a:t>
            </a:r>
            <a:endParaRPr lang="en-IN" b="1" dirty="0">
              <a:solidFill>
                <a:schemeClr val="bg1">
                  <a:lumMod val="85000"/>
                </a:schemeClr>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A021E0FE-2BBE-14D8-FC32-2B6177955F4F}"/>
              </a:ext>
            </a:extLst>
          </p:cNvPr>
          <p:cNvSpPr txBox="1"/>
          <p:nvPr/>
        </p:nvSpPr>
        <p:spPr>
          <a:xfrm>
            <a:off x="912731" y="3081915"/>
            <a:ext cx="3107091" cy="1708160"/>
          </a:xfrm>
          <a:prstGeom prst="rect">
            <a:avLst/>
          </a:prstGeom>
          <a:noFill/>
        </p:spPr>
        <p:txBody>
          <a:bodyPr wrap="square">
            <a:spAutoFit/>
          </a:bodyPr>
          <a:lstStyle/>
          <a:p>
            <a:r>
              <a:rPr lang="en-US" sz="1500" b="0" i="0" dirty="0">
                <a:solidFill>
                  <a:schemeClr val="bg1">
                    <a:lumMod val="85000"/>
                  </a:schemeClr>
                </a:solidFill>
                <a:effectLst/>
                <a:latin typeface="Niramit Medium" panose="00000600000000000000" pitchFamily="2" charset="-34"/>
                <a:cs typeface="Niramit Medium" panose="00000600000000000000" pitchFamily="2" charset="-34"/>
              </a:rPr>
              <a:t>Google's </a:t>
            </a:r>
            <a:r>
              <a:rPr lang="en-US" sz="1500" b="0" i="0" dirty="0" err="1">
                <a:solidFill>
                  <a:schemeClr val="bg1">
                    <a:lumMod val="85000"/>
                  </a:schemeClr>
                </a:solidFill>
                <a:effectLst/>
                <a:latin typeface="Niramit Medium" panose="00000600000000000000" pitchFamily="2" charset="-34"/>
                <a:cs typeface="Niramit Medium" panose="00000600000000000000" pitchFamily="2" charset="-34"/>
              </a:rPr>
              <a:t>Cirq</a:t>
            </a:r>
            <a:r>
              <a:rPr lang="en-US" sz="1500" b="0" i="0" dirty="0">
                <a:solidFill>
                  <a:schemeClr val="bg1">
                    <a:lumMod val="85000"/>
                  </a:schemeClr>
                </a:solidFill>
                <a:effectLst/>
                <a:latin typeface="Niramit Medium" panose="00000600000000000000" pitchFamily="2" charset="-34"/>
                <a:cs typeface="Niramit Medium" panose="00000600000000000000" pitchFamily="2" charset="-34"/>
              </a:rPr>
              <a:t> is an open-source quantum programming framework that provides tools for creating, editing, and running quantum circuits. It's designed for use with Google's quantum processors.</a:t>
            </a:r>
            <a:endParaRPr lang="en-IN" sz="1500" dirty="0">
              <a:solidFill>
                <a:schemeClr val="bg1">
                  <a:lumMod val="85000"/>
                </a:schemeClr>
              </a:solidFill>
              <a:latin typeface="Niramit Medium" panose="00000600000000000000" pitchFamily="2" charset="-34"/>
              <a:cs typeface="Niramit Medium" panose="00000600000000000000" pitchFamily="2" charset="-34"/>
            </a:endParaRPr>
          </a:p>
        </p:txBody>
      </p:sp>
      <p:cxnSp>
        <p:nvCxnSpPr>
          <p:cNvPr id="21" name="Straight Connector 20">
            <a:extLst>
              <a:ext uri="{FF2B5EF4-FFF2-40B4-BE49-F238E27FC236}">
                <a16:creationId xmlns:a16="http://schemas.microsoft.com/office/drawing/2014/main" id="{E3F0181D-35C9-D950-13D2-3BE1E1915EB1}"/>
              </a:ext>
            </a:extLst>
          </p:cNvPr>
          <p:cNvCxnSpPr>
            <a:cxnSpLocks/>
          </p:cNvCxnSpPr>
          <p:nvPr/>
        </p:nvCxnSpPr>
        <p:spPr>
          <a:xfrm>
            <a:off x="7638110" y="2868845"/>
            <a:ext cx="0" cy="201541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1F4AEB1-EC6D-D2F1-EFC9-CA6DFE8C2604}"/>
              </a:ext>
            </a:extLst>
          </p:cNvPr>
          <p:cNvCxnSpPr>
            <a:cxnSpLocks/>
          </p:cNvCxnSpPr>
          <p:nvPr/>
        </p:nvCxnSpPr>
        <p:spPr>
          <a:xfrm flipH="1">
            <a:off x="4531017" y="4884258"/>
            <a:ext cx="310709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C560A0BE-A728-CC88-DD63-E115A5B0C6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31017" y="2175274"/>
            <a:ext cx="3129965" cy="707886"/>
          </a:xfrm>
          <a:prstGeom prst="rect">
            <a:avLst/>
          </a:prstGeom>
        </p:spPr>
      </p:pic>
      <p:cxnSp>
        <p:nvCxnSpPr>
          <p:cNvPr id="24" name="Straight Connector 23">
            <a:extLst>
              <a:ext uri="{FF2B5EF4-FFF2-40B4-BE49-F238E27FC236}">
                <a16:creationId xmlns:a16="http://schemas.microsoft.com/office/drawing/2014/main" id="{2DF2CF25-2BF7-ADCC-0FA6-6B93AC0DD109}"/>
              </a:ext>
            </a:extLst>
          </p:cNvPr>
          <p:cNvCxnSpPr>
            <a:cxnSpLocks/>
          </p:cNvCxnSpPr>
          <p:nvPr/>
        </p:nvCxnSpPr>
        <p:spPr>
          <a:xfrm>
            <a:off x="11165082" y="2854530"/>
            <a:ext cx="0" cy="201541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76572F-5D13-191A-5DA2-01723B3183EE}"/>
              </a:ext>
            </a:extLst>
          </p:cNvPr>
          <p:cNvCxnSpPr>
            <a:cxnSpLocks/>
          </p:cNvCxnSpPr>
          <p:nvPr/>
        </p:nvCxnSpPr>
        <p:spPr>
          <a:xfrm flipH="1">
            <a:off x="8057989" y="4869943"/>
            <a:ext cx="310709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AE455D3B-5648-5F5D-AD47-8C097DD888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989" y="2160959"/>
            <a:ext cx="3129965" cy="707886"/>
          </a:xfrm>
          <a:prstGeom prst="rect">
            <a:avLst/>
          </a:prstGeom>
        </p:spPr>
      </p:pic>
      <p:sp>
        <p:nvSpPr>
          <p:cNvPr id="27" name="TextBox 26">
            <a:extLst>
              <a:ext uri="{FF2B5EF4-FFF2-40B4-BE49-F238E27FC236}">
                <a16:creationId xmlns:a16="http://schemas.microsoft.com/office/drawing/2014/main" id="{023BE67E-4FEB-DBC0-8FE7-9C58AB1AB28C}"/>
              </a:ext>
            </a:extLst>
          </p:cNvPr>
          <p:cNvSpPr txBox="1"/>
          <p:nvPr/>
        </p:nvSpPr>
        <p:spPr>
          <a:xfrm>
            <a:off x="4440238" y="3090647"/>
            <a:ext cx="3107091" cy="1477328"/>
          </a:xfrm>
          <a:prstGeom prst="rect">
            <a:avLst/>
          </a:prstGeom>
          <a:noFill/>
        </p:spPr>
        <p:txBody>
          <a:bodyPr wrap="square">
            <a:spAutoFit/>
          </a:bodyPr>
          <a:lstStyle/>
          <a:p>
            <a:r>
              <a:rPr lang="en-IN" sz="1500" b="0" i="0" dirty="0">
                <a:solidFill>
                  <a:schemeClr val="bg1">
                    <a:lumMod val="85000"/>
                  </a:schemeClr>
                </a:solidFill>
                <a:effectLst/>
                <a:latin typeface="Niramit Medium" panose="00000600000000000000" pitchFamily="2" charset="-34"/>
                <a:cs typeface="Niramit Medium" panose="00000600000000000000" pitchFamily="2" charset="-34"/>
              </a:rPr>
              <a:t>Developed by IBM, </a:t>
            </a:r>
            <a:r>
              <a:rPr lang="en-IN" sz="1500" b="0" i="0" dirty="0" err="1">
                <a:solidFill>
                  <a:schemeClr val="bg1">
                    <a:lumMod val="85000"/>
                  </a:schemeClr>
                </a:solidFill>
                <a:effectLst/>
                <a:latin typeface="Niramit Medium" panose="00000600000000000000" pitchFamily="2" charset="-34"/>
                <a:cs typeface="Niramit Medium" panose="00000600000000000000" pitchFamily="2" charset="-34"/>
              </a:rPr>
              <a:t>Qiskit</a:t>
            </a:r>
            <a:r>
              <a:rPr lang="en-IN" sz="1500" b="0" i="0" dirty="0">
                <a:solidFill>
                  <a:schemeClr val="bg1">
                    <a:lumMod val="85000"/>
                  </a:schemeClr>
                </a:solidFill>
                <a:effectLst/>
                <a:latin typeface="Niramit Medium" panose="00000600000000000000" pitchFamily="2" charset="-34"/>
                <a:cs typeface="Niramit Medium" panose="00000600000000000000" pitchFamily="2" charset="-34"/>
              </a:rPr>
              <a:t> is an open-source quantum computing framework that allows you to create and run quantum circuits, access quantum hardware, and develop quantum algorithms.</a:t>
            </a:r>
            <a:endParaRPr lang="en-IN" sz="15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29" name="TextBox 28">
            <a:extLst>
              <a:ext uri="{FF2B5EF4-FFF2-40B4-BE49-F238E27FC236}">
                <a16:creationId xmlns:a16="http://schemas.microsoft.com/office/drawing/2014/main" id="{F6A2DA8F-B92A-EB93-AE8E-D61DF99EC961}"/>
              </a:ext>
            </a:extLst>
          </p:cNvPr>
          <p:cNvSpPr txBox="1"/>
          <p:nvPr/>
        </p:nvSpPr>
        <p:spPr>
          <a:xfrm>
            <a:off x="5566388" y="2359791"/>
            <a:ext cx="1082062" cy="369332"/>
          </a:xfrm>
          <a:prstGeom prst="rect">
            <a:avLst/>
          </a:prstGeom>
          <a:noFill/>
        </p:spPr>
        <p:txBody>
          <a:bodyPr wrap="square">
            <a:spAutoFit/>
          </a:bodyPr>
          <a:lstStyle/>
          <a:p>
            <a:r>
              <a:rPr lang="en-IN" sz="1800" b="1" i="0" dirty="0" err="1">
                <a:solidFill>
                  <a:schemeClr val="bg1">
                    <a:lumMod val="85000"/>
                  </a:schemeClr>
                </a:solidFill>
                <a:effectLst/>
                <a:latin typeface="Poppins" panose="00000500000000000000" pitchFamily="2" charset="0"/>
                <a:cs typeface="Poppins" panose="00000500000000000000" pitchFamily="2" charset="0"/>
              </a:rPr>
              <a:t>Qiskit</a:t>
            </a:r>
            <a:endParaRPr lang="en-IN" b="1" dirty="0">
              <a:solidFill>
                <a:schemeClr val="bg1">
                  <a:lumMod val="85000"/>
                </a:schemeClr>
              </a:solidFill>
              <a:latin typeface="Poppins" panose="00000500000000000000" pitchFamily="2" charset="0"/>
              <a:cs typeface="Poppins" panose="00000500000000000000" pitchFamily="2" charset="0"/>
            </a:endParaRPr>
          </a:p>
        </p:txBody>
      </p:sp>
      <p:sp>
        <p:nvSpPr>
          <p:cNvPr id="30" name="TextBox 29">
            <a:extLst>
              <a:ext uri="{FF2B5EF4-FFF2-40B4-BE49-F238E27FC236}">
                <a16:creationId xmlns:a16="http://schemas.microsoft.com/office/drawing/2014/main" id="{F26A38FD-465A-6CF9-FB93-B97DB4AF62BC}"/>
              </a:ext>
            </a:extLst>
          </p:cNvPr>
          <p:cNvSpPr txBox="1"/>
          <p:nvPr/>
        </p:nvSpPr>
        <p:spPr>
          <a:xfrm>
            <a:off x="7967209" y="2982925"/>
            <a:ext cx="3107091" cy="1708160"/>
          </a:xfrm>
          <a:prstGeom prst="rect">
            <a:avLst/>
          </a:prstGeom>
          <a:noFill/>
        </p:spPr>
        <p:txBody>
          <a:bodyPr wrap="square">
            <a:spAutoFit/>
          </a:bodyPr>
          <a:lstStyle/>
          <a:p>
            <a:r>
              <a:rPr lang="en-US" sz="1500" b="0" i="0" dirty="0">
                <a:solidFill>
                  <a:schemeClr val="bg1">
                    <a:lumMod val="85000"/>
                  </a:schemeClr>
                </a:solidFill>
                <a:effectLst/>
                <a:latin typeface="Niramit Medium" panose="00000600000000000000" pitchFamily="2" charset="-34"/>
                <a:cs typeface="Niramit Medium" panose="00000600000000000000" pitchFamily="2" charset="-34"/>
              </a:rPr>
              <a:t>Various quantum simulators are available for simulating quantum circuits on classical hardware. These include the simulators included in </a:t>
            </a:r>
            <a:r>
              <a:rPr lang="en-US" sz="1500" b="0" i="0" dirty="0" err="1">
                <a:solidFill>
                  <a:schemeClr val="bg1">
                    <a:lumMod val="85000"/>
                  </a:schemeClr>
                </a:solidFill>
                <a:effectLst/>
                <a:latin typeface="Niramit Medium" panose="00000600000000000000" pitchFamily="2" charset="-34"/>
                <a:cs typeface="Niramit Medium" panose="00000600000000000000" pitchFamily="2" charset="-34"/>
              </a:rPr>
              <a:t>Qiskit</a:t>
            </a:r>
            <a:r>
              <a:rPr lang="en-US" sz="1500" b="0" i="0" dirty="0">
                <a:solidFill>
                  <a:schemeClr val="bg1">
                    <a:lumMod val="85000"/>
                  </a:schemeClr>
                </a:solidFill>
                <a:effectLst/>
                <a:latin typeface="Niramit Medium" panose="00000600000000000000" pitchFamily="2" charset="-34"/>
                <a:cs typeface="Niramit Medium" panose="00000600000000000000" pitchFamily="2" charset="-34"/>
              </a:rPr>
              <a:t> and </a:t>
            </a:r>
            <a:r>
              <a:rPr lang="en-US" sz="1500" b="0" i="0" dirty="0" err="1">
                <a:solidFill>
                  <a:schemeClr val="bg1">
                    <a:lumMod val="85000"/>
                  </a:schemeClr>
                </a:solidFill>
                <a:effectLst/>
                <a:latin typeface="Niramit Medium" panose="00000600000000000000" pitchFamily="2" charset="-34"/>
                <a:cs typeface="Niramit Medium" panose="00000600000000000000" pitchFamily="2" charset="-34"/>
              </a:rPr>
              <a:t>Cirq</a:t>
            </a:r>
            <a:r>
              <a:rPr lang="en-US" sz="1500" b="0" i="0" dirty="0">
                <a:solidFill>
                  <a:schemeClr val="bg1">
                    <a:lumMod val="85000"/>
                  </a:schemeClr>
                </a:solidFill>
                <a:effectLst/>
                <a:latin typeface="Niramit Medium" panose="00000600000000000000" pitchFamily="2" charset="-34"/>
                <a:cs typeface="Niramit Medium" panose="00000600000000000000" pitchFamily="2" charset="-34"/>
              </a:rPr>
              <a:t>, as standalone tools like the Quantum Development Kit from Microsoft.</a:t>
            </a:r>
            <a:endParaRPr lang="en-IN" sz="1500" b="1"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32" name="TextBox 31">
            <a:extLst>
              <a:ext uri="{FF2B5EF4-FFF2-40B4-BE49-F238E27FC236}">
                <a16:creationId xmlns:a16="http://schemas.microsoft.com/office/drawing/2014/main" id="{C89EE25A-EE25-1EF0-C0B6-A52B79D28FBA}"/>
              </a:ext>
            </a:extLst>
          </p:cNvPr>
          <p:cNvSpPr txBox="1"/>
          <p:nvPr/>
        </p:nvSpPr>
        <p:spPr>
          <a:xfrm>
            <a:off x="8298044" y="2319987"/>
            <a:ext cx="2863343" cy="369332"/>
          </a:xfrm>
          <a:prstGeom prst="rect">
            <a:avLst/>
          </a:prstGeom>
          <a:noFill/>
        </p:spPr>
        <p:txBody>
          <a:bodyPr wrap="square">
            <a:spAutoFit/>
          </a:bodyPr>
          <a:lstStyle/>
          <a:p>
            <a:r>
              <a:rPr lang="en-US" sz="1800" b="1" i="0" dirty="0">
                <a:solidFill>
                  <a:schemeClr val="bg1">
                    <a:lumMod val="85000"/>
                  </a:schemeClr>
                </a:solidFill>
                <a:effectLst/>
                <a:latin typeface="Poppins" panose="00000500000000000000" pitchFamily="2" charset="0"/>
                <a:cs typeface="Poppins" panose="00000500000000000000" pitchFamily="2" charset="0"/>
              </a:rPr>
              <a:t>Quantum simulators</a:t>
            </a:r>
            <a:endParaRPr lang="en-IN"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047730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3A108-DCD1-3F8A-6020-C8E967B68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018020" cy="6858000"/>
          </a:xfrm>
          <a:prstGeom prst="rect">
            <a:avLst/>
          </a:prstGeom>
        </p:spPr>
      </p:pic>
      <p:sp>
        <p:nvSpPr>
          <p:cNvPr id="4" name="Title 1">
            <a:extLst>
              <a:ext uri="{FF2B5EF4-FFF2-40B4-BE49-F238E27FC236}">
                <a16:creationId xmlns:a16="http://schemas.microsoft.com/office/drawing/2014/main" id="{67994B07-A532-6FF3-9F3C-38BD357FD2BB}"/>
              </a:ext>
            </a:extLst>
          </p:cNvPr>
          <p:cNvSpPr>
            <a:spLocks noGrp="1"/>
          </p:cNvSpPr>
          <p:nvPr>
            <p:ph type="title"/>
          </p:nvPr>
        </p:nvSpPr>
        <p:spPr>
          <a:xfrm>
            <a:off x="7561942" y="2766218"/>
            <a:ext cx="4009571" cy="1325563"/>
          </a:xfrm>
        </p:spPr>
        <p:txBody>
          <a:bodyPr/>
          <a:lstStyle/>
          <a:p>
            <a:r>
              <a:rPr lang="en-US" dirty="0">
                <a:solidFill>
                  <a:schemeClr val="bg1"/>
                </a:solidFill>
                <a:latin typeface="Staatliches" pitchFamily="2" charset="0"/>
              </a:rPr>
              <a:t>Turing machine</a:t>
            </a:r>
          </a:p>
        </p:txBody>
      </p:sp>
    </p:spTree>
    <p:extLst>
      <p:ext uri="{BB962C8B-B14F-4D97-AF65-F5344CB8AC3E}">
        <p14:creationId xmlns:p14="http://schemas.microsoft.com/office/powerpoint/2010/main" val="110454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3" name="Picture 2">
            <a:extLst>
              <a:ext uri="{FF2B5EF4-FFF2-40B4-BE49-F238E27FC236}">
                <a16:creationId xmlns:a16="http://schemas.microsoft.com/office/drawing/2014/main" id="{732104C9-E627-946C-C182-601983954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8085"/>
            <a:ext cx="12192000" cy="5921829"/>
          </a:xfrm>
          <a:prstGeom prst="rect">
            <a:avLst/>
          </a:prstGeom>
        </p:spPr>
      </p:pic>
    </p:spTree>
    <p:extLst>
      <p:ext uri="{BB962C8B-B14F-4D97-AF65-F5344CB8AC3E}">
        <p14:creationId xmlns:p14="http://schemas.microsoft.com/office/powerpoint/2010/main" val="3196268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6" name="Picture 5">
            <a:extLst>
              <a:ext uri="{FF2B5EF4-FFF2-40B4-BE49-F238E27FC236}">
                <a16:creationId xmlns:a16="http://schemas.microsoft.com/office/drawing/2014/main" id="{494FDD62-1CDC-98F9-DAC0-BF8A434411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2045" y="2170488"/>
            <a:ext cx="7274435" cy="3790365"/>
          </a:xfrm>
          <a:prstGeom prst="rect">
            <a:avLst/>
          </a:prstGeom>
        </p:spPr>
      </p:pic>
      <p:sp>
        <p:nvSpPr>
          <p:cNvPr id="7" name="Title 1">
            <a:extLst>
              <a:ext uri="{FF2B5EF4-FFF2-40B4-BE49-F238E27FC236}">
                <a16:creationId xmlns:a16="http://schemas.microsoft.com/office/drawing/2014/main" id="{B554289F-D739-B0D8-3226-DC4861695506}"/>
              </a:ext>
            </a:extLst>
          </p:cNvPr>
          <p:cNvSpPr>
            <a:spLocks noGrp="1"/>
          </p:cNvSpPr>
          <p:nvPr>
            <p:ph type="title"/>
          </p:nvPr>
        </p:nvSpPr>
        <p:spPr>
          <a:xfrm>
            <a:off x="838200" y="365125"/>
            <a:ext cx="10515600" cy="1325563"/>
          </a:xfrm>
        </p:spPr>
        <p:txBody>
          <a:bodyPr/>
          <a:lstStyle/>
          <a:p>
            <a:pPr algn="ctr"/>
            <a:r>
              <a:rPr lang="en-US" dirty="0">
                <a:solidFill>
                  <a:schemeClr val="bg1"/>
                </a:solidFill>
                <a:latin typeface="Staatliches" pitchFamily="2" charset="0"/>
              </a:rPr>
              <a:t>Logic gates</a:t>
            </a:r>
          </a:p>
        </p:txBody>
      </p:sp>
    </p:spTree>
    <p:extLst>
      <p:ext uri="{BB962C8B-B14F-4D97-AF65-F5344CB8AC3E}">
        <p14:creationId xmlns:p14="http://schemas.microsoft.com/office/powerpoint/2010/main" val="261668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3" name="Picture 2">
            <a:extLst>
              <a:ext uri="{FF2B5EF4-FFF2-40B4-BE49-F238E27FC236}">
                <a16:creationId xmlns:a16="http://schemas.microsoft.com/office/drawing/2014/main" id="{91B77C44-6FCD-AB16-D6FD-DBAF95EA8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7875" y="1652139"/>
            <a:ext cx="8096250" cy="4019550"/>
          </a:xfrm>
          <a:prstGeom prst="rect">
            <a:avLst/>
          </a:prstGeom>
        </p:spPr>
      </p:pic>
      <p:sp>
        <p:nvSpPr>
          <p:cNvPr id="4" name="Title 1">
            <a:extLst>
              <a:ext uri="{FF2B5EF4-FFF2-40B4-BE49-F238E27FC236}">
                <a16:creationId xmlns:a16="http://schemas.microsoft.com/office/drawing/2014/main" id="{4EDBC2C5-EBC7-50ED-81DE-EE6A27EAFFFC}"/>
              </a:ext>
            </a:extLst>
          </p:cNvPr>
          <p:cNvSpPr>
            <a:spLocks noGrp="1"/>
          </p:cNvSpPr>
          <p:nvPr>
            <p:ph type="title"/>
          </p:nvPr>
        </p:nvSpPr>
        <p:spPr>
          <a:xfrm>
            <a:off x="838200" y="365125"/>
            <a:ext cx="10515600" cy="1325563"/>
          </a:xfrm>
        </p:spPr>
        <p:txBody>
          <a:bodyPr/>
          <a:lstStyle/>
          <a:p>
            <a:pPr algn="ctr"/>
            <a:r>
              <a:rPr lang="en-US" dirty="0">
                <a:solidFill>
                  <a:schemeClr val="bg1"/>
                </a:solidFill>
                <a:latin typeface="Staatliches" pitchFamily="2" charset="0"/>
              </a:rPr>
              <a:t>Gates Model Quantum Computation</a:t>
            </a:r>
          </a:p>
        </p:txBody>
      </p:sp>
    </p:spTree>
    <p:extLst>
      <p:ext uri="{BB962C8B-B14F-4D97-AF65-F5344CB8AC3E}">
        <p14:creationId xmlns:p14="http://schemas.microsoft.com/office/powerpoint/2010/main" val="3125927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3" name="Picture 2">
            <a:extLst>
              <a:ext uri="{FF2B5EF4-FFF2-40B4-BE49-F238E27FC236}">
                <a16:creationId xmlns:a16="http://schemas.microsoft.com/office/drawing/2014/main" id="{F9E25FA8-FD76-C1E7-4C30-00B89FE64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852" y="1595168"/>
            <a:ext cx="8096250" cy="4495800"/>
          </a:xfrm>
          <a:prstGeom prst="rect">
            <a:avLst/>
          </a:prstGeom>
        </p:spPr>
      </p:pic>
      <p:sp>
        <p:nvSpPr>
          <p:cNvPr id="4" name="Title 1">
            <a:extLst>
              <a:ext uri="{FF2B5EF4-FFF2-40B4-BE49-F238E27FC236}">
                <a16:creationId xmlns:a16="http://schemas.microsoft.com/office/drawing/2014/main" id="{19F10C5F-A15A-A0E2-3F22-44FE84C7B52B}"/>
              </a:ext>
            </a:extLst>
          </p:cNvPr>
          <p:cNvSpPr>
            <a:spLocks noGrp="1"/>
          </p:cNvSpPr>
          <p:nvPr>
            <p:ph type="title"/>
          </p:nvPr>
        </p:nvSpPr>
        <p:spPr>
          <a:xfrm>
            <a:off x="838200" y="365125"/>
            <a:ext cx="10515600" cy="1325563"/>
          </a:xfrm>
        </p:spPr>
        <p:txBody>
          <a:bodyPr/>
          <a:lstStyle/>
          <a:p>
            <a:pPr algn="ctr"/>
            <a:r>
              <a:rPr lang="en-US" dirty="0">
                <a:solidFill>
                  <a:schemeClr val="bg1"/>
                </a:solidFill>
                <a:latin typeface="Staatliches" pitchFamily="2" charset="0"/>
              </a:rPr>
              <a:t>Adiabatic Model Quantum Computation</a:t>
            </a:r>
          </a:p>
        </p:txBody>
      </p:sp>
    </p:spTree>
    <p:extLst>
      <p:ext uri="{BB962C8B-B14F-4D97-AF65-F5344CB8AC3E}">
        <p14:creationId xmlns:p14="http://schemas.microsoft.com/office/powerpoint/2010/main" val="2839744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3" name="Picture 2">
            <a:extLst>
              <a:ext uri="{FF2B5EF4-FFF2-40B4-BE49-F238E27FC236}">
                <a16:creationId xmlns:a16="http://schemas.microsoft.com/office/drawing/2014/main" id="{DA9EADDE-81C3-1E63-ACC2-4818BF4A7E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7700"/>
            <a:ext cx="7280694" cy="5460521"/>
          </a:xfrm>
          <a:prstGeom prst="rect">
            <a:avLst/>
          </a:prstGeom>
        </p:spPr>
      </p:pic>
      <p:pic>
        <p:nvPicPr>
          <p:cNvPr id="5" name="Picture 4">
            <a:extLst>
              <a:ext uri="{FF2B5EF4-FFF2-40B4-BE49-F238E27FC236}">
                <a16:creationId xmlns:a16="http://schemas.microsoft.com/office/drawing/2014/main" id="{20C76FBE-591C-E3A1-66D1-38FD7FBFE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9090" y="2543865"/>
            <a:ext cx="3609590" cy="1770269"/>
          </a:xfrm>
          <a:prstGeom prst="rect">
            <a:avLst/>
          </a:prstGeom>
        </p:spPr>
      </p:pic>
    </p:spTree>
    <p:extLst>
      <p:ext uri="{BB962C8B-B14F-4D97-AF65-F5344CB8AC3E}">
        <p14:creationId xmlns:p14="http://schemas.microsoft.com/office/powerpoint/2010/main" val="2321928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FDEC532-1840-A215-4365-7360B431B4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8121" y="2502839"/>
            <a:ext cx="7595178" cy="4569765"/>
          </a:xfrm>
          <a:prstGeom prst="rect">
            <a:avLst/>
          </a:prstGeom>
        </p:spPr>
      </p:pic>
      <p:sp>
        <p:nvSpPr>
          <p:cNvPr id="9" name="TextBox 8">
            <a:extLst>
              <a:ext uri="{FF2B5EF4-FFF2-40B4-BE49-F238E27FC236}">
                <a16:creationId xmlns:a16="http://schemas.microsoft.com/office/drawing/2014/main" id="{FCD28C61-5446-E674-59EB-904E0E788973}"/>
              </a:ext>
            </a:extLst>
          </p:cNvPr>
          <p:cNvSpPr txBox="1"/>
          <p:nvPr/>
        </p:nvSpPr>
        <p:spPr>
          <a:xfrm>
            <a:off x="503852" y="1452066"/>
            <a:ext cx="6366848" cy="707886"/>
          </a:xfrm>
          <a:prstGeom prst="rect">
            <a:avLst/>
          </a:prstGeom>
          <a:noFill/>
        </p:spPr>
        <p:txBody>
          <a:bodyPr wrap="square">
            <a:spAutoFit/>
          </a:bodyPr>
          <a:lstStyle/>
          <a:p>
            <a:r>
              <a:rPr lang="en-IN" sz="4000" dirty="0">
                <a:solidFill>
                  <a:schemeClr val="bg1">
                    <a:lumMod val="75000"/>
                  </a:schemeClr>
                </a:solidFill>
                <a:latin typeface="Staatliches" pitchFamily="2" charset="0"/>
              </a:rPr>
              <a:t>What is  QUANTUM COMPUTING ?</a:t>
            </a:r>
          </a:p>
        </p:txBody>
      </p:sp>
      <p:sp>
        <p:nvSpPr>
          <p:cNvPr id="11" name="TextBox 10">
            <a:extLst>
              <a:ext uri="{FF2B5EF4-FFF2-40B4-BE49-F238E27FC236}">
                <a16:creationId xmlns:a16="http://schemas.microsoft.com/office/drawing/2014/main" id="{8C0AAE2F-1D50-F40B-53DC-6120E1D277A3}"/>
              </a:ext>
            </a:extLst>
          </p:cNvPr>
          <p:cNvSpPr txBox="1"/>
          <p:nvPr/>
        </p:nvSpPr>
        <p:spPr>
          <a:xfrm>
            <a:off x="503852" y="2559533"/>
            <a:ext cx="5592148" cy="3139321"/>
          </a:xfrm>
          <a:prstGeom prst="rect">
            <a:avLst/>
          </a:prstGeom>
          <a:noFill/>
        </p:spPr>
        <p:txBody>
          <a:bodyPr wrap="square">
            <a:spAutoFit/>
          </a:bodyPr>
          <a:lstStyle/>
          <a:p>
            <a:pPr algn="just"/>
            <a:r>
              <a:rPr lang="en-US" b="0" i="0" dirty="0">
                <a:solidFill>
                  <a:schemeClr val="bg1">
                    <a:lumMod val="75000"/>
                  </a:schemeClr>
                </a:solidFill>
                <a:effectLst/>
                <a:latin typeface="Niramit Medium" panose="00000600000000000000" pitchFamily="2" charset="-34"/>
                <a:cs typeface="Niramit Medium" panose="00000600000000000000" pitchFamily="2" charset="-34"/>
              </a:rPr>
              <a:t>Quantum computing is an area of computer science that uses the principles of quantum theory. Quantum theory explains the behavior of energy and material on the atomic and subatomic levels.</a:t>
            </a:r>
          </a:p>
          <a:p>
            <a:pPr algn="just"/>
            <a:r>
              <a:rPr lang="en-US" b="0" i="0" dirty="0">
                <a:solidFill>
                  <a:schemeClr val="bg1">
                    <a:lumMod val="75000"/>
                  </a:schemeClr>
                </a:solidFill>
                <a:effectLst/>
                <a:latin typeface="Niramit Medium" panose="00000600000000000000" pitchFamily="2" charset="-34"/>
                <a:cs typeface="Niramit Medium" panose="00000600000000000000" pitchFamily="2" charset="-34"/>
              </a:rPr>
              <a:t>Quantum computing uses subatomic particles, such as electrons or photons. Quantum computing has the capability to sift through huge numbers of possibilities and extract potential solutions to complex problems and challenges. Where classical computers store information as bits with either 0s or 1s, quantum computers use qubits</a:t>
            </a:r>
          </a:p>
        </p:txBody>
      </p:sp>
    </p:spTree>
    <p:extLst>
      <p:ext uri="{BB962C8B-B14F-4D97-AF65-F5344CB8AC3E}">
        <p14:creationId xmlns:p14="http://schemas.microsoft.com/office/powerpoint/2010/main" val="360551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3" name="Picture 2">
            <a:extLst>
              <a:ext uri="{FF2B5EF4-FFF2-40B4-BE49-F238E27FC236}">
                <a16:creationId xmlns:a16="http://schemas.microsoft.com/office/drawing/2014/main" id="{4B91902E-4BD4-E0C7-A2E2-BF4AFCC28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9197" y="4042058"/>
            <a:ext cx="4635891" cy="2743978"/>
          </a:xfrm>
          <a:prstGeom prst="rect">
            <a:avLst/>
          </a:prstGeom>
        </p:spPr>
      </p:pic>
      <p:pic>
        <p:nvPicPr>
          <p:cNvPr id="5" name="Picture 4">
            <a:extLst>
              <a:ext uri="{FF2B5EF4-FFF2-40B4-BE49-F238E27FC236}">
                <a16:creationId xmlns:a16="http://schemas.microsoft.com/office/drawing/2014/main" id="{E9FA30B0-1F24-05BE-4894-0EA1A7303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4000" y="1237696"/>
            <a:ext cx="4635891" cy="2743978"/>
          </a:xfrm>
          <a:prstGeom prst="rect">
            <a:avLst/>
          </a:prstGeom>
        </p:spPr>
      </p:pic>
      <p:pic>
        <p:nvPicPr>
          <p:cNvPr id="7" name="Picture 6">
            <a:extLst>
              <a:ext uri="{FF2B5EF4-FFF2-40B4-BE49-F238E27FC236}">
                <a16:creationId xmlns:a16="http://schemas.microsoft.com/office/drawing/2014/main" id="{E3347F65-7E40-51AC-03B7-D82A1DFF0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5397" y="1237696"/>
            <a:ext cx="4635891" cy="2743978"/>
          </a:xfrm>
          <a:prstGeom prst="rect">
            <a:avLst/>
          </a:prstGeom>
        </p:spPr>
      </p:pic>
      <p:sp>
        <p:nvSpPr>
          <p:cNvPr id="8" name="Title 1">
            <a:extLst>
              <a:ext uri="{FF2B5EF4-FFF2-40B4-BE49-F238E27FC236}">
                <a16:creationId xmlns:a16="http://schemas.microsoft.com/office/drawing/2014/main" id="{79E74589-3C16-7607-41D8-7FEDFA60E0AE}"/>
              </a:ext>
            </a:extLst>
          </p:cNvPr>
          <p:cNvSpPr>
            <a:spLocks noGrp="1"/>
          </p:cNvSpPr>
          <p:nvPr>
            <p:ph type="title"/>
          </p:nvPr>
        </p:nvSpPr>
        <p:spPr>
          <a:xfrm>
            <a:off x="838200" y="365125"/>
            <a:ext cx="10515600" cy="872571"/>
          </a:xfrm>
        </p:spPr>
        <p:txBody>
          <a:bodyPr/>
          <a:lstStyle/>
          <a:p>
            <a:pPr algn="ctr"/>
            <a:r>
              <a:rPr lang="en-US" dirty="0">
                <a:solidFill>
                  <a:schemeClr val="bg1"/>
                </a:solidFill>
                <a:latin typeface="Staatliches" pitchFamily="2" charset="0"/>
              </a:rPr>
              <a:t>Bloch Sphere</a:t>
            </a:r>
          </a:p>
        </p:txBody>
      </p:sp>
    </p:spTree>
    <p:extLst>
      <p:ext uri="{BB962C8B-B14F-4D97-AF65-F5344CB8AC3E}">
        <p14:creationId xmlns:p14="http://schemas.microsoft.com/office/powerpoint/2010/main" val="3248087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3" name="Picture 2">
            <a:extLst>
              <a:ext uri="{FF2B5EF4-FFF2-40B4-BE49-F238E27FC236}">
                <a16:creationId xmlns:a16="http://schemas.microsoft.com/office/drawing/2014/main" id="{73C295EB-70B3-14D0-E054-5A1ACA30D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5148" y="1441676"/>
            <a:ext cx="9061704" cy="4940808"/>
          </a:xfrm>
          <a:prstGeom prst="rect">
            <a:avLst/>
          </a:prstGeom>
        </p:spPr>
      </p:pic>
      <p:sp>
        <p:nvSpPr>
          <p:cNvPr id="4" name="Title 1">
            <a:extLst>
              <a:ext uri="{FF2B5EF4-FFF2-40B4-BE49-F238E27FC236}">
                <a16:creationId xmlns:a16="http://schemas.microsoft.com/office/drawing/2014/main" id="{4E001226-4086-EDE6-D5F8-299B837038AA}"/>
              </a:ext>
            </a:extLst>
          </p:cNvPr>
          <p:cNvSpPr>
            <a:spLocks noGrp="1"/>
          </p:cNvSpPr>
          <p:nvPr>
            <p:ph type="title"/>
          </p:nvPr>
        </p:nvSpPr>
        <p:spPr>
          <a:xfrm>
            <a:off x="838200" y="365125"/>
            <a:ext cx="10515600" cy="1325563"/>
          </a:xfrm>
        </p:spPr>
        <p:txBody>
          <a:bodyPr/>
          <a:lstStyle/>
          <a:p>
            <a:pPr algn="ctr"/>
            <a:r>
              <a:rPr lang="en-US" dirty="0">
                <a:solidFill>
                  <a:schemeClr val="bg1"/>
                </a:solidFill>
                <a:latin typeface="Staatliches" pitchFamily="2" charset="0"/>
              </a:rPr>
              <a:t> Concept Bloch Sphere for compute Gates</a:t>
            </a:r>
          </a:p>
        </p:txBody>
      </p:sp>
    </p:spTree>
    <p:extLst>
      <p:ext uri="{BB962C8B-B14F-4D97-AF65-F5344CB8AC3E}">
        <p14:creationId xmlns:p14="http://schemas.microsoft.com/office/powerpoint/2010/main" val="2808813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17" name="Picture 16">
            <a:extLst>
              <a:ext uri="{FF2B5EF4-FFF2-40B4-BE49-F238E27FC236}">
                <a16:creationId xmlns:a16="http://schemas.microsoft.com/office/drawing/2014/main" id="{A90B4D6F-1420-D2E0-014D-71C621911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399" y="400741"/>
            <a:ext cx="5001768" cy="6333744"/>
          </a:xfrm>
          <a:prstGeom prst="rect">
            <a:avLst/>
          </a:prstGeom>
        </p:spPr>
      </p:pic>
      <p:pic>
        <p:nvPicPr>
          <p:cNvPr id="19" name="Picture 18">
            <a:extLst>
              <a:ext uri="{FF2B5EF4-FFF2-40B4-BE49-F238E27FC236}">
                <a16:creationId xmlns:a16="http://schemas.microsoft.com/office/drawing/2014/main" id="{0428C2BC-BD5D-8ABF-5627-1DD21C0104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4248" y="400741"/>
            <a:ext cx="5001768" cy="6333744"/>
          </a:xfrm>
          <a:prstGeom prst="rect">
            <a:avLst/>
          </a:prstGeom>
        </p:spPr>
      </p:pic>
    </p:spTree>
    <p:extLst>
      <p:ext uri="{BB962C8B-B14F-4D97-AF65-F5344CB8AC3E}">
        <p14:creationId xmlns:p14="http://schemas.microsoft.com/office/powerpoint/2010/main" val="1409064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3" name="Picture 2">
            <a:extLst>
              <a:ext uri="{FF2B5EF4-FFF2-40B4-BE49-F238E27FC236}">
                <a16:creationId xmlns:a16="http://schemas.microsoft.com/office/drawing/2014/main" id="{54BEED1B-F483-6379-F394-93F0D80C5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81" y="461715"/>
            <a:ext cx="5001768" cy="3221764"/>
          </a:xfrm>
          <a:prstGeom prst="rect">
            <a:avLst/>
          </a:prstGeom>
        </p:spPr>
      </p:pic>
      <p:pic>
        <p:nvPicPr>
          <p:cNvPr id="5" name="Picture 4">
            <a:extLst>
              <a:ext uri="{FF2B5EF4-FFF2-40B4-BE49-F238E27FC236}">
                <a16:creationId xmlns:a16="http://schemas.microsoft.com/office/drawing/2014/main" id="{B7680BDC-009F-E006-6527-CED88B6FB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6226" y="461715"/>
            <a:ext cx="5001768" cy="3221764"/>
          </a:xfrm>
          <a:prstGeom prst="rect">
            <a:avLst/>
          </a:prstGeom>
        </p:spPr>
      </p:pic>
      <p:pic>
        <p:nvPicPr>
          <p:cNvPr id="7" name="Picture 6">
            <a:extLst>
              <a:ext uri="{FF2B5EF4-FFF2-40B4-BE49-F238E27FC236}">
                <a16:creationId xmlns:a16="http://schemas.microsoft.com/office/drawing/2014/main" id="{CD444047-B1C9-ADC5-504F-0740F99F68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981" y="3756603"/>
            <a:ext cx="5001768" cy="2980627"/>
          </a:xfrm>
          <a:prstGeom prst="rect">
            <a:avLst/>
          </a:prstGeom>
        </p:spPr>
      </p:pic>
      <p:pic>
        <p:nvPicPr>
          <p:cNvPr id="9" name="Picture 8">
            <a:extLst>
              <a:ext uri="{FF2B5EF4-FFF2-40B4-BE49-F238E27FC236}">
                <a16:creationId xmlns:a16="http://schemas.microsoft.com/office/drawing/2014/main" id="{F888DFA6-B37C-5C3C-AB57-F5E1647BF1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6226" y="3756603"/>
            <a:ext cx="5001768" cy="2980627"/>
          </a:xfrm>
          <a:prstGeom prst="rect">
            <a:avLst/>
          </a:prstGeom>
        </p:spPr>
      </p:pic>
    </p:spTree>
    <p:extLst>
      <p:ext uri="{BB962C8B-B14F-4D97-AF65-F5344CB8AC3E}">
        <p14:creationId xmlns:p14="http://schemas.microsoft.com/office/powerpoint/2010/main" val="1463088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3" name="Picture 2">
            <a:extLst>
              <a:ext uri="{FF2B5EF4-FFF2-40B4-BE49-F238E27FC236}">
                <a16:creationId xmlns:a16="http://schemas.microsoft.com/office/drawing/2014/main" id="{D4AC506F-E78E-461D-AA41-30E41AB85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663" y="1227073"/>
            <a:ext cx="6198575" cy="2093976"/>
          </a:xfrm>
          <a:prstGeom prst="rect">
            <a:avLst/>
          </a:prstGeom>
        </p:spPr>
      </p:pic>
      <p:pic>
        <p:nvPicPr>
          <p:cNvPr id="5" name="Picture 4">
            <a:extLst>
              <a:ext uri="{FF2B5EF4-FFF2-40B4-BE49-F238E27FC236}">
                <a16:creationId xmlns:a16="http://schemas.microsoft.com/office/drawing/2014/main" id="{0307701D-D41F-FF8A-9B5D-B46D370CCE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585" y="882325"/>
            <a:ext cx="5001768" cy="5370576"/>
          </a:xfrm>
          <a:prstGeom prst="rect">
            <a:avLst/>
          </a:prstGeom>
        </p:spPr>
      </p:pic>
      <p:pic>
        <p:nvPicPr>
          <p:cNvPr id="6" name="Picture 5">
            <a:extLst>
              <a:ext uri="{FF2B5EF4-FFF2-40B4-BE49-F238E27FC236}">
                <a16:creationId xmlns:a16="http://schemas.microsoft.com/office/drawing/2014/main" id="{51BCD300-79E1-0945-2589-D950AE0761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2662" y="3356977"/>
            <a:ext cx="6198575" cy="2429256"/>
          </a:xfrm>
          <a:prstGeom prst="rect">
            <a:avLst/>
          </a:prstGeom>
        </p:spPr>
      </p:pic>
    </p:spTree>
    <p:extLst>
      <p:ext uri="{BB962C8B-B14F-4D97-AF65-F5344CB8AC3E}">
        <p14:creationId xmlns:p14="http://schemas.microsoft.com/office/powerpoint/2010/main" val="1809800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6" name="Picture 5">
            <a:extLst>
              <a:ext uri="{FF2B5EF4-FFF2-40B4-BE49-F238E27FC236}">
                <a16:creationId xmlns:a16="http://schemas.microsoft.com/office/drawing/2014/main" id="{BC020D75-3A13-C297-F7C1-D25099E0E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253" y="526031"/>
            <a:ext cx="5772985" cy="3148822"/>
          </a:xfrm>
          <a:prstGeom prst="rect">
            <a:avLst/>
          </a:prstGeom>
        </p:spPr>
      </p:pic>
      <p:pic>
        <p:nvPicPr>
          <p:cNvPr id="8" name="Picture 7">
            <a:extLst>
              <a:ext uri="{FF2B5EF4-FFF2-40B4-BE49-F238E27FC236}">
                <a16:creationId xmlns:a16="http://schemas.microsoft.com/office/drawing/2014/main" id="{AB35954E-6A4D-AA9F-9E7D-2B247E7EDB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556224"/>
            <a:ext cx="5943600" cy="3118630"/>
          </a:xfrm>
          <a:prstGeom prst="rect">
            <a:avLst/>
          </a:prstGeom>
        </p:spPr>
      </p:pic>
      <p:pic>
        <p:nvPicPr>
          <p:cNvPr id="10" name="Picture 9">
            <a:extLst>
              <a:ext uri="{FF2B5EF4-FFF2-40B4-BE49-F238E27FC236}">
                <a16:creationId xmlns:a16="http://schemas.microsoft.com/office/drawing/2014/main" id="{E981655A-FCB9-D083-8A4C-D15E42069A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3225" y="3743864"/>
            <a:ext cx="6296025" cy="3019245"/>
          </a:xfrm>
          <a:prstGeom prst="rect">
            <a:avLst/>
          </a:prstGeom>
        </p:spPr>
      </p:pic>
    </p:spTree>
    <p:extLst>
      <p:ext uri="{BB962C8B-B14F-4D97-AF65-F5344CB8AC3E}">
        <p14:creationId xmlns:p14="http://schemas.microsoft.com/office/powerpoint/2010/main" val="8463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009FEAA0-D637-296D-ABA3-EA48FB963DF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7352190" y="-1757621"/>
            <a:ext cx="9335080" cy="10157342"/>
          </a:xfrm>
          <a:prstGeom prst="rect">
            <a:avLst/>
          </a:prstGeom>
        </p:spPr>
      </p:pic>
      <p:pic>
        <p:nvPicPr>
          <p:cNvPr id="35" name="Graphic 34">
            <a:extLst>
              <a:ext uri="{FF2B5EF4-FFF2-40B4-BE49-F238E27FC236}">
                <a16:creationId xmlns:a16="http://schemas.microsoft.com/office/drawing/2014/main" id="{9530A67C-DD3B-4CC0-BE6E-8378EEAF1F7A}"/>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10144094" y="-1511058"/>
            <a:ext cx="9335080" cy="10157342"/>
          </a:xfrm>
          <a:prstGeom prst="rect">
            <a:avLst/>
          </a:prstGeom>
        </p:spPr>
      </p:pic>
      <p:pic>
        <p:nvPicPr>
          <p:cNvPr id="3" name="Picture 2">
            <a:extLst>
              <a:ext uri="{FF2B5EF4-FFF2-40B4-BE49-F238E27FC236}">
                <a16:creationId xmlns:a16="http://schemas.microsoft.com/office/drawing/2014/main" id="{F4FB4FB4-F7E5-43B1-93C4-6F484EE47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92" y="302515"/>
            <a:ext cx="8341616" cy="6530196"/>
          </a:xfrm>
          <a:prstGeom prst="rect">
            <a:avLst/>
          </a:prstGeom>
        </p:spPr>
      </p:pic>
      <p:sp>
        <p:nvSpPr>
          <p:cNvPr id="4" name="Title 1">
            <a:extLst>
              <a:ext uri="{FF2B5EF4-FFF2-40B4-BE49-F238E27FC236}">
                <a16:creationId xmlns:a16="http://schemas.microsoft.com/office/drawing/2014/main" id="{FC6A5419-5953-6380-2B80-FA276664E535}"/>
              </a:ext>
            </a:extLst>
          </p:cNvPr>
          <p:cNvSpPr>
            <a:spLocks noGrp="1"/>
          </p:cNvSpPr>
          <p:nvPr>
            <p:ph type="title"/>
          </p:nvPr>
        </p:nvSpPr>
        <p:spPr>
          <a:xfrm>
            <a:off x="8577942" y="2904831"/>
            <a:ext cx="3614057" cy="1325563"/>
          </a:xfrm>
        </p:spPr>
        <p:txBody>
          <a:bodyPr>
            <a:normAutofit/>
          </a:bodyPr>
          <a:lstStyle/>
          <a:p>
            <a:r>
              <a:rPr lang="en-US" sz="3200" dirty="0">
                <a:solidFill>
                  <a:schemeClr val="bg1"/>
                </a:solidFill>
                <a:latin typeface="Staatliches" pitchFamily="2" charset="0"/>
              </a:rPr>
              <a:t>Conclusion of Gates</a:t>
            </a:r>
          </a:p>
        </p:txBody>
      </p:sp>
    </p:spTree>
    <p:extLst>
      <p:ext uri="{BB962C8B-B14F-4D97-AF65-F5344CB8AC3E}">
        <p14:creationId xmlns:p14="http://schemas.microsoft.com/office/powerpoint/2010/main" val="1660839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D89A27B-BE3C-0DDC-3C31-037F189FAB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2287327" y="-2763716"/>
            <a:ext cx="7423915" cy="12385431"/>
          </a:xfrm>
          <a:prstGeom prst="rect">
            <a:avLst/>
          </a:prstGeom>
        </p:spPr>
      </p:pic>
      <p:sp>
        <p:nvSpPr>
          <p:cNvPr id="8" name="TextBox 7">
            <a:extLst>
              <a:ext uri="{FF2B5EF4-FFF2-40B4-BE49-F238E27FC236}">
                <a16:creationId xmlns:a16="http://schemas.microsoft.com/office/drawing/2014/main" id="{74864A56-0558-097A-ED57-E476FD1A7406}"/>
              </a:ext>
            </a:extLst>
          </p:cNvPr>
          <p:cNvSpPr txBox="1"/>
          <p:nvPr/>
        </p:nvSpPr>
        <p:spPr>
          <a:xfrm>
            <a:off x="889454" y="2705725"/>
            <a:ext cx="4528804" cy="1446550"/>
          </a:xfrm>
          <a:prstGeom prst="rect">
            <a:avLst/>
          </a:prstGeom>
          <a:noFill/>
        </p:spPr>
        <p:txBody>
          <a:bodyPr wrap="none" rtlCol="0">
            <a:spAutoFit/>
          </a:bodyPr>
          <a:lstStyle/>
          <a:p>
            <a:r>
              <a:rPr lang="en-US" sz="8800" dirty="0">
                <a:solidFill>
                  <a:schemeClr val="bg1">
                    <a:lumMod val="85000"/>
                  </a:schemeClr>
                </a:solidFill>
                <a:latin typeface="Staatliches" pitchFamily="2" charset="0"/>
              </a:rPr>
              <a:t>THANK YOU </a:t>
            </a:r>
            <a:endParaRPr lang="en-IN" sz="8800" dirty="0">
              <a:solidFill>
                <a:schemeClr val="bg1">
                  <a:lumMod val="85000"/>
                </a:schemeClr>
              </a:solidFill>
              <a:latin typeface="Staatliches" pitchFamily="2" charset="0"/>
            </a:endParaRPr>
          </a:p>
        </p:txBody>
      </p:sp>
    </p:spTree>
    <p:extLst>
      <p:ext uri="{BB962C8B-B14F-4D97-AF65-F5344CB8AC3E}">
        <p14:creationId xmlns:p14="http://schemas.microsoft.com/office/powerpoint/2010/main" val="16357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520F9E1-F582-8034-4DB1-3DE56E341D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777" y="2121062"/>
            <a:ext cx="588809" cy="479263"/>
          </a:xfrm>
          <a:prstGeom prst="rect">
            <a:avLst/>
          </a:prstGeom>
        </p:spPr>
      </p:pic>
      <p:pic>
        <p:nvPicPr>
          <p:cNvPr id="7" name="Graphic 6">
            <a:extLst>
              <a:ext uri="{FF2B5EF4-FFF2-40B4-BE49-F238E27FC236}">
                <a16:creationId xmlns:a16="http://schemas.microsoft.com/office/drawing/2014/main" id="{289D02C0-60A7-40C8-B8A4-4FDD0FE144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777" y="2949737"/>
            <a:ext cx="588809" cy="479263"/>
          </a:xfrm>
          <a:prstGeom prst="rect">
            <a:avLst/>
          </a:prstGeom>
        </p:spPr>
      </p:pic>
      <p:pic>
        <p:nvPicPr>
          <p:cNvPr id="8" name="Graphic 7">
            <a:extLst>
              <a:ext uri="{FF2B5EF4-FFF2-40B4-BE49-F238E27FC236}">
                <a16:creationId xmlns:a16="http://schemas.microsoft.com/office/drawing/2014/main" id="{464B686E-760E-4EDF-7C4F-8DD9CF460A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777" y="3778412"/>
            <a:ext cx="588809" cy="479263"/>
          </a:xfrm>
          <a:prstGeom prst="rect">
            <a:avLst/>
          </a:prstGeom>
        </p:spPr>
      </p:pic>
      <p:pic>
        <p:nvPicPr>
          <p:cNvPr id="9" name="Graphic 8">
            <a:extLst>
              <a:ext uri="{FF2B5EF4-FFF2-40B4-BE49-F238E27FC236}">
                <a16:creationId xmlns:a16="http://schemas.microsoft.com/office/drawing/2014/main" id="{7900A00E-0E98-8C57-4823-EE3503ADDC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776" y="4607087"/>
            <a:ext cx="588809" cy="479263"/>
          </a:xfrm>
          <a:prstGeom prst="rect">
            <a:avLst/>
          </a:prstGeom>
        </p:spPr>
      </p:pic>
      <p:pic>
        <p:nvPicPr>
          <p:cNvPr id="10" name="Graphic 9">
            <a:extLst>
              <a:ext uri="{FF2B5EF4-FFF2-40B4-BE49-F238E27FC236}">
                <a16:creationId xmlns:a16="http://schemas.microsoft.com/office/drawing/2014/main" id="{404FDA7C-C60E-7156-74B6-956E5BFE48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776" y="5435762"/>
            <a:ext cx="588809" cy="479263"/>
          </a:xfrm>
          <a:prstGeom prst="rect">
            <a:avLst/>
          </a:prstGeom>
        </p:spPr>
      </p:pic>
      <p:sp>
        <p:nvSpPr>
          <p:cNvPr id="11" name="TextBox 10">
            <a:extLst>
              <a:ext uri="{FF2B5EF4-FFF2-40B4-BE49-F238E27FC236}">
                <a16:creationId xmlns:a16="http://schemas.microsoft.com/office/drawing/2014/main" id="{426D504D-08FA-3F0C-DB27-D957559FF179}"/>
              </a:ext>
            </a:extLst>
          </p:cNvPr>
          <p:cNvSpPr txBox="1"/>
          <p:nvPr/>
        </p:nvSpPr>
        <p:spPr>
          <a:xfrm>
            <a:off x="860802" y="2230993"/>
            <a:ext cx="232756" cy="369332"/>
          </a:xfrm>
          <a:prstGeom prst="rect">
            <a:avLst/>
          </a:prstGeom>
          <a:noFill/>
        </p:spPr>
        <p:txBody>
          <a:bodyPr wrap="none" rtlCol="0">
            <a:spAutoFit/>
          </a:bodyPr>
          <a:lstStyle/>
          <a:p>
            <a:r>
              <a:rPr lang="en-US" dirty="0">
                <a:solidFill>
                  <a:schemeClr val="bg1"/>
                </a:solidFill>
                <a:latin typeface="Staatliches" pitchFamily="2" charset="0"/>
              </a:rPr>
              <a:t>1</a:t>
            </a:r>
            <a:endParaRPr lang="en-IN" dirty="0">
              <a:solidFill>
                <a:schemeClr val="bg1"/>
              </a:solidFill>
              <a:latin typeface="Staatliches" pitchFamily="2" charset="0"/>
            </a:endParaRPr>
          </a:p>
        </p:txBody>
      </p:sp>
      <p:sp>
        <p:nvSpPr>
          <p:cNvPr id="13" name="TextBox 12">
            <a:extLst>
              <a:ext uri="{FF2B5EF4-FFF2-40B4-BE49-F238E27FC236}">
                <a16:creationId xmlns:a16="http://schemas.microsoft.com/office/drawing/2014/main" id="{AADB01CF-E9AC-96BE-A46D-FE36CE7B57C4}"/>
              </a:ext>
            </a:extLst>
          </p:cNvPr>
          <p:cNvSpPr txBox="1"/>
          <p:nvPr/>
        </p:nvSpPr>
        <p:spPr>
          <a:xfrm>
            <a:off x="860801" y="3015400"/>
            <a:ext cx="285656" cy="369332"/>
          </a:xfrm>
          <a:prstGeom prst="rect">
            <a:avLst/>
          </a:prstGeom>
          <a:noFill/>
        </p:spPr>
        <p:txBody>
          <a:bodyPr wrap="none" rtlCol="0">
            <a:spAutoFit/>
          </a:bodyPr>
          <a:lstStyle/>
          <a:p>
            <a:r>
              <a:rPr lang="en-US" dirty="0">
                <a:solidFill>
                  <a:schemeClr val="bg1"/>
                </a:solidFill>
                <a:latin typeface="Staatliches" pitchFamily="2" charset="0"/>
              </a:rPr>
              <a:t>2</a:t>
            </a:r>
            <a:endParaRPr lang="en-IN" dirty="0">
              <a:solidFill>
                <a:schemeClr val="bg1"/>
              </a:solidFill>
              <a:latin typeface="Staatliches" pitchFamily="2" charset="0"/>
            </a:endParaRPr>
          </a:p>
        </p:txBody>
      </p:sp>
      <p:sp>
        <p:nvSpPr>
          <p:cNvPr id="15" name="TextBox 14">
            <a:extLst>
              <a:ext uri="{FF2B5EF4-FFF2-40B4-BE49-F238E27FC236}">
                <a16:creationId xmlns:a16="http://schemas.microsoft.com/office/drawing/2014/main" id="{3D5DCB0D-21B9-8CC9-7E94-A0B49C68F357}"/>
              </a:ext>
            </a:extLst>
          </p:cNvPr>
          <p:cNvSpPr txBox="1"/>
          <p:nvPr/>
        </p:nvSpPr>
        <p:spPr>
          <a:xfrm>
            <a:off x="839142" y="3838742"/>
            <a:ext cx="285656" cy="369332"/>
          </a:xfrm>
          <a:prstGeom prst="rect">
            <a:avLst/>
          </a:prstGeom>
          <a:noFill/>
        </p:spPr>
        <p:txBody>
          <a:bodyPr wrap="none" rtlCol="0">
            <a:spAutoFit/>
          </a:bodyPr>
          <a:lstStyle/>
          <a:p>
            <a:r>
              <a:rPr lang="en-US" dirty="0">
                <a:solidFill>
                  <a:schemeClr val="bg1"/>
                </a:solidFill>
                <a:latin typeface="Staatliches" pitchFamily="2" charset="0"/>
              </a:rPr>
              <a:t>3</a:t>
            </a:r>
            <a:endParaRPr lang="en-IN" dirty="0">
              <a:solidFill>
                <a:schemeClr val="bg1"/>
              </a:solidFill>
              <a:latin typeface="Staatliches" pitchFamily="2" charset="0"/>
            </a:endParaRPr>
          </a:p>
        </p:txBody>
      </p:sp>
      <p:sp>
        <p:nvSpPr>
          <p:cNvPr id="16" name="TextBox 15">
            <a:extLst>
              <a:ext uri="{FF2B5EF4-FFF2-40B4-BE49-F238E27FC236}">
                <a16:creationId xmlns:a16="http://schemas.microsoft.com/office/drawing/2014/main" id="{F7076EF4-E064-7C2C-A60B-A157FFD7C554}"/>
              </a:ext>
            </a:extLst>
          </p:cNvPr>
          <p:cNvSpPr txBox="1"/>
          <p:nvPr/>
        </p:nvSpPr>
        <p:spPr>
          <a:xfrm>
            <a:off x="835936" y="4651355"/>
            <a:ext cx="288862" cy="369332"/>
          </a:xfrm>
          <a:prstGeom prst="rect">
            <a:avLst/>
          </a:prstGeom>
          <a:noFill/>
        </p:spPr>
        <p:txBody>
          <a:bodyPr wrap="none" rtlCol="0">
            <a:spAutoFit/>
          </a:bodyPr>
          <a:lstStyle/>
          <a:p>
            <a:r>
              <a:rPr lang="en-US" dirty="0">
                <a:solidFill>
                  <a:schemeClr val="bg1"/>
                </a:solidFill>
                <a:latin typeface="Staatliches" pitchFamily="2" charset="0"/>
              </a:rPr>
              <a:t>4</a:t>
            </a:r>
            <a:endParaRPr lang="en-IN" dirty="0">
              <a:solidFill>
                <a:schemeClr val="bg1"/>
              </a:solidFill>
              <a:latin typeface="Staatliches" pitchFamily="2" charset="0"/>
            </a:endParaRPr>
          </a:p>
        </p:txBody>
      </p:sp>
      <p:sp>
        <p:nvSpPr>
          <p:cNvPr id="17" name="TextBox 16">
            <a:extLst>
              <a:ext uri="{FF2B5EF4-FFF2-40B4-BE49-F238E27FC236}">
                <a16:creationId xmlns:a16="http://schemas.microsoft.com/office/drawing/2014/main" id="{48A18A3D-306F-BF0E-C893-7B8651ADE485}"/>
              </a:ext>
            </a:extLst>
          </p:cNvPr>
          <p:cNvSpPr txBox="1"/>
          <p:nvPr/>
        </p:nvSpPr>
        <p:spPr>
          <a:xfrm>
            <a:off x="809506" y="5490727"/>
            <a:ext cx="284052" cy="369332"/>
          </a:xfrm>
          <a:prstGeom prst="rect">
            <a:avLst/>
          </a:prstGeom>
          <a:noFill/>
        </p:spPr>
        <p:txBody>
          <a:bodyPr wrap="none" rtlCol="0">
            <a:spAutoFit/>
          </a:bodyPr>
          <a:lstStyle/>
          <a:p>
            <a:r>
              <a:rPr lang="en-US" dirty="0">
                <a:solidFill>
                  <a:schemeClr val="bg1"/>
                </a:solidFill>
                <a:latin typeface="Staatliches" pitchFamily="2" charset="0"/>
              </a:rPr>
              <a:t>5</a:t>
            </a:r>
            <a:endParaRPr lang="en-IN" dirty="0">
              <a:solidFill>
                <a:schemeClr val="bg1"/>
              </a:solidFill>
              <a:latin typeface="Staatliches" pitchFamily="2" charset="0"/>
            </a:endParaRPr>
          </a:p>
        </p:txBody>
      </p:sp>
      <p:sp>
        <p:nvSpPr>
          <p:cNvPr id="19" name="TextBox 18">
            <a:extLst>
              <a:ext uri="{FF2B5EF4-FFF2-40B4-BE49-F238E27FC236}">
                <a16:creationId xmlns:a16="http://schemas.microsoft.com/office/drawing/2014/main" id="{94170F42-ED5C-A190-2504-F56A63C3DF8B}"/>
              </a:ext>
            </a:extLst>
          </p:cNvPr>
          <p:cNvSpPr txBox="1"/>
          <p:nvPr/>
        </p:nvSpPr>
        <p:spPr>
          <a:xfrm>
            <a:off x="1449610" y="2096408"/>
            <a:ext cx="10320984" cy="584775"/>
          </a:xfrm>
          <a:prstGeom prst="rect">
            <a:avLst/>
          </a:prstGeom>
          <a:noFill/>
        </p:spPr>
        <p:txBody>
          <a:bodyPr wrap="square">
            <a:spAutoFit/>
          </a:bodyPr>
          <a:lstStyle/>
          <a:p>
            <a:pPr algn="just"/>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Quantum computers use quantum bits or qubits, which can exist in multiple states simultaneously due to superposition. Classical computers use classical bits that can only represent either 0 or 1.</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21" name="TextBox 20">
            <a:extLst>
              <a:ext uri="{FF2B5EF4-FFF2-40B4-BE49-F238E27FC236}">
                <a16:creationId xmlns:a16="http://schemas.microsoft.com/office/drawing/2014/main" id="{63E9B023-2DC5-508C-0AD4-FE4105DEDCB4}"/>
              </a:ext>
            </a:extLst>
          </p:cNvPr>
          <p:cNvSpPr txBox="1"/>
          <p:nvPr/>
        </p:nvSpPr>
        <p:spPr>
          <a:xfrm>
            <a:off x="1449608" y="2907345"/>
            <a:ext cx="10442355" cy="584775"/>
          </a:xfrm>
          <a:prstGeom prst="rect">
            <a:avLst/>
          </a:prstGeom>
          <a:noFill/>
        </p:spPr>
        <p:txBody>
          <a:bodyPr wrap="square">
            <a:spAutoFit/>
          </a:bodyPr>
          <a:lstStyle/>
          <a:p>
            <a:pPr algn="just"/>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Qubits can exist in a superposition of states, which means they can represent both 0 and 1 at the same time. This allows quantum computers to explore multiple possibilities in parallel.</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23" name="TextBox 22">
            <a:extLst>
              <a:ext uri="{FF2B5EF4-FFF2-40B4-BE49-F238E27FC236}">
                <a16:creationId xmlns:a16="http://schemas.microsoft.com/office/drawing/2014/main" id="{9D558DB1-1EA9-6824-6786-EF8A8DD2C370}"/>
              </a:ext>
            </a:extLst>
          </p:cNvPr>
          <p:cNvSpPr txBox="1"/>
          <p:nvPr/>
        </p:nvSpPr>
        <p:spPr>
          <a:xfrm>
            <a:off x="1449609" y="3714921"/>
            <a:ext cx="10586880" cy="584775"/>
          </a:xfrm>
          <a:prstGeom prst="rect">
            <a:avLst/>
          </a:prstGeom>
          <a:noFill/>
        </p:spPr>
        <p:txBody>
          <a:bodyPr wrap="square">
            <a:spAutoFit/>
          </a:bodyPr>
          <a:lstStyle/>
          <a:p>
            <a:pPr algn="just"/>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Qubits can be entangled, meaning the state of one qubit is dependent on the state of another, regardless of the distance between them. </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25" name="TextBox 24">
            <a:extLst>
              <a:ext uri="{FF2B5EF4-FFF2-40B4-BE49-F238E27FC236}">
                <a16:creationId xmlns:a16="http://schemas.microsoft.com/office/drawing/2014/main" id="{E1602C2D-DA18-9686-BC3D-D2B83BAB4CAF}"/>
              </a:ext>
            </a:extLst>
          </p:cNvPr>
          <p:cNvSpPr txBox="1"/>
          <p:nvPr/>
        </p:nvSpPr>
        <p:spPr>
          <a:xfrm>
            <a:off x="1424745" y="4536048"/>
            <a:ext cx="10586880" cy="584775"/>
          </a:xfrm>
          <a:prstGeom prst="rect">
            <a:avLst/>
          </a:prstGeom>
          <a:noFill/>
        </p:spPr>
        <p:txBody>
          <a:bodyPr wrap="square">
            <a:spAutoFit/>
          </a:bodyPr>
          <a:lstStyle/>
          <a:p>
            <a:pPr algn="just"/>
            <a:r>
              <a:rPr lang="en-IN" sz="1600" b="0" i="0" dirty="0">
                <a:solidFill>
                  <a:schemeClr val="bg1">
                    <a:lumMod val="85000"/>
                  </a:schemeClr>
                </a:solidFill>
                <a:effectLst/>
                <a:latin typeface="Niramit Medium" panose="00000600000000000000" pitchFamily="2" charset="-34"/>
                <a:cs typeface="Niramit Medium" panose="00000600000000000000" pitchFamily="2" charset="-34"/>
              </a:rPr>
              <a:t>Quantum computers use quantum gates to manipulate qubits. These gates can perform operations on qubits in superposition, taking advantage of quantum properties to perform calculations.</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27" name="TextBox 26">
            <a:extLst>
              <a:ext uri="{FF2B5EF4-FFF2-40B4-BE49-F238E27FC236}">
                <a16:creationId xmlns:a16="http://schemas.microsoft.com/office/drawing/2014/main" id="{C2364A2D-B856-2A5D-7437-0F113C6F203D}"/>
              </a:ext>
            </a:extLst>
          </p:cNvPr>
          <p:cNvSpPr txBox="1"/>
          <p:nvPr/>
        </p:nvSpPr>
        <p:spPr>
          <a:xfrm>
            <a:off x="1398315" y="5378130"/>
            <a:ext cx="10372278" cy="584775"/>
          </a:xfrm>
          <a:prstGeom prst="rect">
            <a:avLst/>
          </a:prstGeom>
          <a:noFill/>
        </p:spPr>
        <p:txBody>
          <a:bodyPr wrap="square">
            <a:spAutoFit/>
          </a:bodyPr>
          <a:lstStyle/>
          <a:p>
            <a:pPr algn="just"/>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Quantum computers use specialized quantum algorithms to solve certain problems more efficiently than classical algorithms.</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29" name="TextBox 28">
            <a:extLst>
              <a:ext uri="{FF2B5EF4-FFF2-40B4-BE49-F238E27FC236}">
                <a16:creationId xmlns:a16="http://schemas.microsoft.com/office/drawing/2014/main" id="{519FAA2A-0FBA-D0D3-4142-F190AB0C9CDC}"/>
              </a:ext>
            </a:extLst>
          </p:cNvPr>
          <p:cNvSpPr txBox="1"/>
          <p:nvPr/>
        </p:nvSpPr>
        <p:spPr>
          <a:xfrm>
            <a:off x="609813" y="968179"/>
            <a:ext cx="6333844" cy="707886"/>
          </a:xfrm>
          <a:prstGeom prst="rect">
            <a:avLst/>
          </a:prstGeom>
          <a:noFill/>
        </p:spPr>
        <p:txBody>
          <a:bodyPr wrap="square">
            <a:spAutoFit/>
          </a:bodyPr>
          <a:lstStyle/>
          <a:p>
            <a:r>
              <a:rPr lang="en-IN" sz="4000" b="0" i="0" dirty="0">
                <a:solidFill>
                  <a:schemeClr val="bg1">
                    <a:lumMod val="85000"/>
                  </a:schemeClr>
                </a:solidFill>
                <a:effectLst/>
                <a:latin typeface="Staatliches" pitchFamily="2" charset="0"/>
              </a:rPr>
              <a:t>what is Quantum Computing</a:t>
            </a:r>
            <a:endParaRPr lang="en-IN" sz="4000" dirty="0">
              <a:solidFill>
                <a:schemeClr val="bg1">
                  <a:lumMod val="85000"/>
                </a:schemeClr>
              </a:solidFill>
              <a:latin typeface="Staatliches" pitchFamily="2" charset="0"/>
            </a:endParaRPr>
          </a:p>
        </p:txBody>
      </p:sp>
    </p:spTree>
    <p:extLst>
      <p:ext uri="{BB962C8B-B14F-4D97-AF65-F5344CB8AC3E}">
        <p14:creationId xmlns:p14="http://schemas.microsoft.com/office/powerpoint/2010/main" val="180333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Graphic 42">
            <a:extLst>
              <a:ext uri="{FF2B5EF4-FFF2-40B4-BE49-F238E27FC236}">
                <a16:creationId xmlns:a16="http://schemas.microsoft.com/office/drawing/2014/main" id="{FAC193B2-F182-BC55-68FD-A663C484A6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504021"/>
            <a:ext cx="12192000" cy="4558912"/>
          </a:xfrm>
          <a:prstGeom prst="rect">
            <a:avLst/>
          </a:prstGeom>
        </p:spPr>
      </p:pic>
      <p:sp>
        <p:nvSpPr>
          <p:cNvPr id="4" name="Rectangle 3">
            <a:extLst>
              <a:ext uri="{FF2B5EF4-FFF2-40B4-BE49-F238E27FC236}">
                <a16:creationId xmlns:a16="http://schemas.microsoft.com/office/drawing/2014/main" id="{E9AC0E28-BF88-88B2-46C3-0711EC4EFF40}"/>
              </a:ext>
            </a:extLst>
          </p:cNvPr>
          <p:cNvSpPr/>
          <p:nvPr/>
        </p:nvSpPr>
        <p:spPr>
          <a:xfrm>
            <a:off x="516196" y="3561573"/>
            <a:ext cx="2491274" cy="2659225"/>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lumMod val="75000"/>
                </a:schemeClr>
              </a:solidFill>
            </a:endParaRPr>
          </a:p>
        </p:txBody>
      </p:sp>
      <p:sp>
        <p:nvSpPr>
          <p:cNvPr id="5" name="Rectangle 4">
            <a:extLst>
              <a:ext uri="{FF2B5EF4-FFF2-40B4-BE49-F238E27FC236}">
                <a16:creationId xmlns:a16="http://schemas.microsoft.com/office/drawing/2014/main" id="{771AAE04-EABE-DD60-60F9-DC678029CD65}"/>
              </a:ext>
            </a:extLst>
          </p:cNvPr>
          <p:cNvSpPr/>
          <p:nvPr/>
        </p:nvSpPr>
        <p:spPr>
          <a:xfrm>
            <a:off x="3478763" y="3561573"/>
            <a:ext cx="2491274" cy="265922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lumMod val="75000"/>
                </a:schemeClr>
              </a:solidFill>
            </a:endParaRPr>
          </a:p>
        </p:txBody>
      </p:sp>
      <p:sp>
        <p:nvSpPr>
          <p:cNvPr id="6" name="Rectangle 5">
            <a:extLst>
              <a:ext uri="{FF2B5EF4-FFF2-40B4-BE49-F238E27FC236}">
                <a16:creationId xmlns:a16="http://schemas.microsoft.com/office/drawing/2014/main" id="{59637A27-9524-4E8E-A1DA-BA65041D63A2}"/>
              </a:ext>
            </a:extLst>
          </p:cNvPr>
          <p:cNvSpPr/>
          <p:nvPr/>
        </p:nvSpPr>
        <p:spPr>
          <a:xfrm>
            <a:off x="6436567" y="3561573"/>
            <a:ext cx="2491274" cy="265922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lumMod val="75000"/>
                </a:schemeClr>
              </a:solidFill>
            </a:endParaRPr>
          </a:p>
        </p:txBody>
      </p:sp>
      <p:sp>
        <p:nvSpPr>
          <p:cNvPr id="25" name="TextBox 24">
            <a:extLst>
              <a:ext uri="{FF2B5EF4-FFF2-40B4-BE49-F238E27FC236}">
                <a16:creationId xmlns:a16="http://schemas.microsoft.com/office/drawing/2014/main" id="{520AC452-C0EB-71F1-71F2-DE4079788F46}"/>
              </a:ext>
            </a:extLst>
          </p:cNvPr>
          <p:cNvSpPr txBox="1"/>
          <p:nvPr/>
        </p:nvSpPr>
        <p:spPr>
          <a:xfrm>
            <a:off x="578352" y="3737023"/>
            <a:ext cx="2414831" cy="2062103"/>
          </a:xfrm>
          <a:prstGeom prst="rect">
            <a:avLst/>
          </a:prstGeom>
          <a:noFill/>
        </p:spPr>
        <p:txBody>
          <a:bodyPr wrap="square">
            <a:spAutoFit/>
          </a:bodyPr>
          <a:lstStyle/>
          <a:p>
            <a:r>
              <a:rPr lang="en-US" sz="1600" b="0" i="0" dirty="0">
                <a:solidFill>
                  <a:schemeClr val="bg1"/>
                </a:solidFill>
                <a:effectLst/>
                <a:latin typeface="Niramit Medium" panose="00000600000000000000" pitchFamily="2" charset="-34"/>
                <a:cs typeface="Niramit Medium" panose="00000600000000000000" pitchFamily="2" charset="-34"/>
              </a:rPr>
              <a:t>According to IBM,  it's what a qubit can do rather than what it is that's remarkable. A qubit places the quantum information that it contains into a state superposition. </a:t>
            </a:r>
            <a:endParaRPr lang="en-IN" sz="1600" dirty="0">
              <a:solidFill>
                <a:schemeClr val="bg1"/>
              </a:solidFill>
              <a:latin typeface="Niramit Medium" panose="00000600000000000000" pitchFamily="2" charset="-34"/>
              <a:cs typeface="Niramit Medium" panose="00000600000000000000" pitchFamily="2" charset="-34"/>
            </a:endParaRPr>
          </a:p>
        </p:txBody>
      </p:sp>
      <p:sp>
        <p:nvSpPr>
          <p:cNvPr id="27" name="TextBox 26">
            <a:extLst>
              <a:ext uri="{FF2B5EF4-FFF2-40B4-BE49-F238E27FC236}">
                <a16:creationId xmlns:a16="http://schemas.microsoft.com/office/drawing/2014/main" id="{A2CCB89E-D51E-8D04-6815-A1789C19D67E}"/>
              </a:ext>
            </a:extLst>
          </p:cNvPr>
          <p:cNvSpPr txBox="1"/>
          <p:nvPr/>
        </p:nvSpPr>
        <p:spPr>
          <a:xfrm>
            <a:off x="3595688" y="3737023"/>
            <a:ext cx="2374349" cy="2062103"/>
          </a:xfrm>
          <a:prstGeom prst="rect">
            <a:avLst/>
          </a:prstGeom>
          <a:noFill/>
        </p:spPr>
        <p:txBody>
          <a:bodyPr wrap="square">
            <a:spAutoFit/>
          </a:bodyPr>
          <a:lstStyle/>
          <a:p>
            <a:r>
              <a:rPr lang="en-US" sz="1600" b="0" i="0" dirty="0">
                <a:solidFill>
                  <a:schemeClr val="bg1"/>
                </a:solidFill>
                <a:effectLst/>
                <a:latin typeface="Niramit Medium" panose="00000600000000000000" pitchFamily="2" charset="-34"/>
                <a:cs typeface="Niramit Medium" panose="00000600000000000000" pitchFamily="2" charset="-34"/>
              </a:rPr>
              <a:t>Entanglement it  is integral to quantum computing power. Pairs of qubits can be made to become </a:t>
            </a:r>
            <a:r>
              <a:rPr lang="en-US" sz="1400" b="0" i="0" dirty="0">
                <a:solidFill>
                  <a:schemeClr val="bg1"/>
                </a:solidFill>
                <a:effectLst/>
                <a:latin typeface="Niramit Medium" panose="00000600000000000000" pitchFamily="2" charset="-34"/>
                <a:cs typeface="Niramit Medium" panose="00000600000000000000" pitchFamily="2" charset="-34"/>
              </a:rPr>
              <a:t>entangled</a:t>
            </a:r>
            <a:r>
              <a:rPr lang="en-US" sz="1600" b="0" i="0" dirty="0">
                <a:solidFill>
                  <a:schemeClr val="bg1"/>
                </a:solidFill>
                <a:effectLst/>
                <a:latin typeface="Niramit Medium" panose="00000600000000000000" pitchFamily="2" charset="-34"/>
                <a:cs typeface="Niramit Medium" panose="00000600000000000000" pitchFamily="2" charset="-34"/>
              </a:rPr>
              <a:t>. This means that the two qubits then exist in a single state. </a:t>
            </a:r>
            <a:endParaRPr lang="en-IN" sz="1600" dirty="0">
              <a:solidFill>
                <a:schemeClr val="bg1"/>
              </a:solidFill>
              <a:latin typeface="Niramit Medium" panose="00000600000000000000" pitchFamily="2" charset="-34"/>
              <a:cs typeface="Niramit Medium" panose="00000600000000000000" pitchFamily="2" charset="-34"/>
            </a:endParaRPr>
          </a:p>
        </p:txBody>
      </p:sp>
      <p:sp>
        <p:nvSpPr>
          <p:cNvPr id="29" name="TextBox 28">
            <a:extLst>
              <a:ext uri="{FF2B5EF4-FFF2-40B4-BE49-F238E27FC236}">
                <a16:creationId xmlns:a16="http://schemas.microsoft.com/office/drawing/2014/main" id="{2695ED4E-2280-1A72-EDD9-4FCDD3BEA721}"/>
              </a:ext>
            </a:extLst>
          </p:cNvPr>
          <p:cNvSpPr txBox="1"/>
          <p:nvPr/>
        </p:nvSpPr>
        <p:spPr>
          <a:xfrm>
            <a:off x="6513010" y="3737023"/>
            <a:ext cx="2491274" cy="1815882"/>
          </a:xfrm>
          <a:prstGeom prst="rect">
            <a:avLst/>
          </a:prstGeom>
          <a:noFill/>
        </p:spPr>
        <p:txBody>
          <a:bodyPr wrap="square">
            <a:spAutoFit/>
          </a:bodyPr>
          <a:lstStyle/>
          <a:p>
            <a:r>
              <a:rPr lang="en-US" sz="1600" b="0" i="0" dirty="0">
                <a:solidFill>
                  <a:schemeClr val="bg1"/>
                </a:solidFill>
                <a:effectLst/>
                <a:latin typeface="Niramit Medium" panose="00000600000000000000" pitchFamily="2" charset="-34"/>
                <a:cs typeface="Niramit Medium" panose="00000600000000000000" pitchFamily="2" charset="-34"/>
              </a:rPr>
              <a:t>Decoherence occurs when the quantum behavior of qubits decays. The quantum state can be disturbed instantly by vibrations temperature changes. </a:t>
            </a:r>
            <a:endParaRPr lang="en-IN" sz="1600" dirty="0">
              <a:solidFill>
                <a:schemeClr val="bg1"/>
              </a:solidFill>
              <a:latin typeface="Niramit Medium" panose="00000600000000000000" pitchFamily="2" charset="-34"/>
              <a:cs typeface="Niramit Medium" panose="00000600000000000000" pitchFamily="2" charset="-34"/>
            </a:endParaRPr>
          </a:p>
        </p:txBody>
      </p:sp>
      <p:cxnSp>
        <p:nvCxnSpPr>
          <p:cNvPr id="31" name="Straight Connector 30">
            <a:extLst>
              <a:ext uri="{FF2B5EF4-FFF2-40B4-BE49-F238E27FC236}">
                <a16:creationId xmlns:a16="http://schemas.microsoft.com/office/drawing/2014/main" id="{7D14EA03-4461-E97D-6AAD-C59509FB00A3}"/>
              </a:ext>
            </a:extLst>
          </p:cNvPr>
          <p:cNvCxnSpPr>
            <a:cxnSpLocks/>
          </p:cNvCxnSpPr>
          <p:nvPr/>
        </p:nvCxnSpPr>
        <p:spPr>
          <a:xfrm>
            <a:off x="1771650" y="1875648"/>
            <a:ext cx="895855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FECCAA4-399C-B330-1F0B-CD823D407BAA}"/>
              </a:ext>
            </a:extLst>
          </p:cNvPr>
          <p:cNvCxnSpPr/>
          <p:nvPr/>
        </p:nvCxnSpPr>
        <p:spPr>
          <a:xfrm>
            <a:off x="1771650" y="1875648"/>
            <a:ext cx="0" cy="80962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3C35AA-7D99-6B42-B47D-14F47A470364}"/>
              </a:ext>
            </a:extLst>
          </p:cNvPr>
          <p:cNvCxnSpPr/>
          <p:nvPr/>
        </p:nvCxnSpPr>
        <p:spPr>
          <a:xfrm>
            <a:off x="4724400" y="1885173"/>
            <a:ext cx="0" cy="80962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78C974D-4016-D383-5C92-3AADCB6AC24B}"/>
              </a:ext>
            </a:extLst>
          </p:cNvPr>
          <p:cNvCxnSpPr/>
          <p:nvPr/>
        </p:nvCxnSpPr>
        <p:spPr>
          <a:xfrm>
            <a:off x="7677150" y="1875648"/>
            <a:ext cx="0" cy="80962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A3DB4BF-70BF-C86E-7DAD-AAAB46581473}"/>
              </a:ext>
            </a:extLst>
          </p:cNvPr>
          <p:cNvSpPr txBox="1"/>
          <p:nvPr/>
        </p:nvSpPr>
        <p:spPr>
          <a:xfrm>
            <a:off x="3007519" y="1013465"/>
            <a:ext cx="6319838" cy="984885"/>
          </a:xfrm>
          <a:prstGeom prst="rect">
            <a:avLst/>
          </a:prstGeom>
          <a:noFill/>
        </p:spPr>
        <p:txBody>
          <a:bodyPr wrap="square">
            <a:spAutoFit/>
          </a:bodyPr>
          <a:lstStyle/>
          <a:p>
            <a:r>
              <a:rPr lang="en-IN" sz="4000" b="1" i="0" dirty="0">
                <a:solidFill>
                  <a:schemeClr val="bg1">
                    <a:lumMod val="85000"/>
                  </a:schemeClr>
                </a:solidFill>
                <a:effectLst/>
                <a:latin typeface="Staatliches" pitchFamily="2" charset="0"/>
              </a:rPr>
              <a:t>Features of Quantum Computing</a:t>
            </a:r>
          </a:p>
          <a:p>
            <a:endParaRPr lang="en-IN" dirty="0">
              <a:solidFill>
                <a:schemeClr val="bg1">
                  <a:lumMod val="85000"/>
                </a:schemeClr>
              </a:solidFill>
              <a:latin typeface="Staatliches" pitchFamily="2" charset="0"/>
            </a:endParaRPr>
          </a:p>
        </p:txBody>
      </p:sp>
      <p:sp>
        <p:nvSpPr>
          <p:cNvPr id="3" name="TextBox 2">
            <a:extLst>
              <a:ext uri="{FF2B5EF4-FFF2-40B4-BE49-F238E27FC236}">
                <a16:creationId xmlns:a16="http://schemas.microsoft.com/office/drawing/2014/main" id="{327F98F0-F7E7-71D1-F333-2681097938A1}"/>
              </a:ext>
            </a:extLst>
          </p:cNvPr>
          <p:cNvSpPr txBox="1"/>
          <p:nvPr/>
        </p:nvSpPr>
        <p:spPr>
          <a:xfrm>
            <a:off x="9316078" y="3739946"/>
            <a:ext cx="2491274" cy="1815882"/>
          </a:xfrm>
          <a:prstGeom prst="rect">
            <a:avLst/>
          </a:prstGeom>
          <a:noFill/>
        </p:spPr>
        <p:txBody>
          <a:bodyPr wrap="square">
            <a:spAutoFit/>
          </a:bodyPr>
          <a:lstStyle/>
          <a:p>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Quantum computers have the potential to provide exponential speedup for specific problems. For example, they can efficiently factor large numbers.</a:t>
            </a:r>
            <a:endParaRPr lang="en-IN"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7" name="Rectangle 6">
            <a:extLst>
              <a:ext uri="{FF2B5EF4-FFF2-40B4-BE49-F238E27FC236}">
                <a16:creationId xmlns:a16="http://schemas.microsoft.com/office/drawing/2014/main" id="{1C431355-98C1-30F7-9F5D-47D4101C19A5}"/>
              </a:ext>
            </a:extLst>
          </p:cNvPr>
          <p:cNvSpPr/>
          <p:nvPr/>
        </p:nvSpPr>
        <p:spPr>
          <a:xfrm>
            <a:off x="9314283" y="3561573"/>
            <a:ext cx="2491274" cy="265922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lumMod val="75000"/>
                </a:schemeClr>
              </a:solidFill>
            </a:endParaRPr>
          </a:p>
        </p:txBody>
      </p:sp>
      <p:cxnSp>
        <p:nvCxnSpPr>
          <p:cNvPr id="9" name="Straight Arrow Connector 8">
            <a:extLst>
              <a:ext uri="{FF2B5EF4-FFF2-40B4-BE49-F238E27FC236}">
                <a16:creationId xmlns:a16="http://schemas.microsoft.com/office/drawing/2014/main" id="{AF9D543E-1A5F-F4C8-8C75-902173C75765}"/>
              </a:ext>
            </a:extLst>
          </p:cNvPr>
          <p:cNvCxnSpPr/>
          <p:nvPr/>
        </p:nvCxnSpPr>
        <p:spPr>
          <a:xfrm>
            <a:off x="10730204" y="1875647"/>
            <a:ext cx="0" cy="80962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64A443C8-FED2-E830-A240-25E0F93D16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879" y="2970582"/>
            <a:ext cx="2499640" cy="600075"/>
          </a:xfrm>
          <a:prstGeom prst="rect">
            <a:avLst/>
          </a:prstGeom>
        </p:spPr>
      </p:pic>
      <p:sp>
        <p:nvSpPr>
          <p:cNvPr id="12" name="TextBox 11">
            <a:extLst>
              <a:ext uri="{FF2B5EF4-FFF2-40B4-BE49-F238E27FC236}">
                <a16:creationId xmlns:a16="http://schemas.microsoft.com/office/drawing/2014/main" id="{FD6DC6DB-EE33-CF71-2DC3-C6152E5B70E3}"/>
              </a:ext>
            </a:extLst>
          </p:cNvPr>
          <p:cNvSpPr txBox="1"/>
          <p:nvPr/>
        </p:nvSpPr>
        <p:spPr>
          <a:xfrm>
            <a:off x="730462" y="3094677"/>
            <a:ext cx="2097881" cy="338554"/>
          </a:xfrm>
          <a:prstGeom prst="rect">
            <a:avLst/>
          </a:prstGeom>
          <a:noFill/>
        </p:spPr>
        <p:txBody>
          <a:bodyPr wrap="square">
            <a:spAutoFit/>
          </a:bodyPr>
          <a:lstStyle/>
          <a:p>
            <a:pPr algn="ctr"/>
            <a:r>
              <a:rPr lang="en-IN" sz="1600" b="1" i="0" dirty="0">
                <a:solidFill>
                  <a:srgbClr val="000E42"/>
                </a:solidFill>
                <a:effectLst/>
                <a:latin typeface="Poppins" panose="00000500000000000000" pitchFamily="2" charset="0"/>
                <a:cs typeface="Poppins" panose="00000500000000000000" pitchFamily="2" charset="0"/>
              </a:rPr>
              <a:t>SUPERPOSITION</a:t>
            </a:r>
          </a:p>
        </p:txBody>
      </p:sp>
      <p:pic>
        <p:nvPicPr>
          <p:cNvPr id="13" name="Graphic 12">
            <a:extLst>
              <a:ext uri="{FF2B5EF4-FFF2-40B4-BE49-F238E27FC236}">
                <a16:creationId xmlns:a16="http://schemas.microsoft.com/office/drawing/2014/main" id="{D4A26584-0C74-0060-6458-2B44A557CF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6113" y="2972915"/>
            <a:ext cx="2525112" cy="600075"/>
          </a:xfrm>
          <a:prstGeom prst="rect">
            <a:avLst/>
          </a:prstGeom>
        </p:spPr>
      </p:pic>
      <p:sp>
        <p:nvSpPr>
          <p:cNvPr id="15" name="TextBox 14">
            <a:extLst>
              <a:ext uri="{FF2B5EF4-FFF2-40B4-BE49-F238E27FC236}">
                <a16:creationId xmlns:a16="http://schemas.microsoft.com/office/drawing/2014/main" id="{9796CF76-3B51-868A-9B01-69803F913506}"/>
              </a:ext>
            </a:extLst>
          </p:cNvPr>
          <p:cNvSpPr txBox="1"/>
          <p:nvPr/>
        </p:nvSpPr>
        <p:spPr>
          <a:xfrm>
            <a:off x="3689866" y="3094677"/>
            <a:ext cx="2069068" cy="338554"/>
          </a:xfrm>
          <a:prstGeom prst="rect">
            <a:avLst/>
          </a:prstGeom>
          <a:noFill/>
        </p:spPr>
        <p:txBody>
          <a:bodyPr wrap="square">
            <a:spAutoFit/>
          </a:bodyPr>
          <a:lstStyle/>
          <a:p>
            <a:pPr algn="ctr"/>
            <a:r>
              <a:rPr lang="en-IN" sz="1600" b="1" i="0" dirty="0">
                <a:solidFill>
                  <a:srgbClr val="000E42"/>
                </a:solidFill>
                <a:effectLst/>
                <a:latin typeface="Poppins" panose="00000500000000000000" pitchFamily="2" charset="0"/>
                <a:cs typeface="Poppins" panose="00000500000000000000" pitchFamily="2" charset="0"/>
              </a:rPr>
              <a:t>ENTANGLEMENT</a:t>
            </a:r>
            <a:endParaRPr lang="en-IN" sz="1600" dirty="0">
              <a:latin typeface="Poppins" panose="00000500000000000000" pitchFamily="2" charset="0"/>
              <a:cs typeface="Poppins" panose="00000500000000000000" pitchFamily="2" charset="0"/>
            </a:endParaRPr>
          </a:p>
        </p:txBody>
      </p:sp>
      <p:pic>
        <p:nvPicPr>
          <p:cNvPr id="16" name="Graphic 15">
            <a:extLst>
              <a:ext uri="{FF2B5EF4-FFF2-40B4-BE49-F238E27FC236}">
                <a16:creationId xmlns:a16="http://schemas.microsoft.com/office/drawing/2014/main" id="{BC78ED11-56F5-ED18-5945-71259051FD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8631" y="2971024"/>
            <a:ext cx="2511860" cy="600075"/>
          </a:xfrm>
          <a:prstGeom prst="rect">
            <a:avLst/>
          </a:prstGeom>
        </p:spPr>
      </p:pic>
      <p:sp>
        <p:nvSpPr>
          <p:cNvPr id="18" name="TextBox 17">
            <a:extLst>
              <a:ext uri="{FF2B5EF4-FFF2-40B4-BE49-F238E27FC236}">
                <a16:creationId xmlns:a16="http://schemas.microsoft.com/office/drawing/2014/main" id="{204D85F1-8AFC-8099-072B-87410BACADA6}"/>
              </a:ext>
            </a:extLst>
          </p:cNvPr>
          <p:cNvSpPr txBox="1"/>
          <p:nvPr/>
        </p:nvSpPr>
        <p:spPr>
          <a:xfrm>
            <a:off x="6669881" y="3094677"/>
            <a:ext cx="2014537" cy="338554"/>
          </a:xfrm>
          <a:prstGeom prst="rect">
            <a:avLst/>
          </a:prstGeom>
          <a:noFill/>
        </p:spPr>
        <p:txBody>
          <a:bodyPr wrap="square">
            <a:spAutoFit/>
          </a:bodyPr>
          <a:lstStyle/>
          <a:p>
            <a:pPr algn="ctr"/>
            <a:r>
              <a:rPr lang="en-IN" sz="1600" b="1" i="0" dirty="0">
                <a:solidFill>
                  <a:srgbClr val="000E42"/>
                </a:solidFill>
                <a:effectLst/>
                <a:latin typeface="Poppins" panose="00000500000000000000" pitchFamily="2" charset="0"/>
                <a:cs typeface="Poppins" panose="00000500000000000000" pitchFamily="2" charset="0"/>
              </a:rPr>
              <a:t>DECOHERENCE</a:t>
            </a:r>
          </a:p>
        </p:txBody>
      </p:sp>
      <p:pic>
        <p:nvPicPr>
          <p:cNvPr id="19" name="Graphic 18">
            <a:extLst>
              <a:ext uri="{FF2B5EF4-FFF2-40B4-BE49-F238E27FC236}">
                <a16:creationId xmlns:a16="http://schemas.microsoft.com/office/drawing/2014/main" id="{76BEBC8E-D5B9-0D46-A235-44AF52CF56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7958" y="2971442"/>
            <a:ext cx="2503924" cy="600075"/>
          </a:xfrm>
          <a:prstGeom prst="rect">
            <a:avLst/>
          </a:prstGeom>
        </p:spPr>
      </p:pic>
      <p:sp>
        <p:nvSpPr>
          <p:cNvPr id="24" name="TextBox 23">
            <a:extLst>
              <a:ext uri="{FF2B5EF4-FFF2-40B4-BE49-F238E27FC236}">
                <a16:creationId xmlns:a16="http://schemas.microsoft.com/office/drawing/2014/main" id="{CA786082-75DD-FF85-C9BD-B70CF6FEB006}"/>
              </a:ext>
            </a:extLst>
          </p:cNvPr>
          <p:cNvSpPr txBox="1"/>
          <p:nvPr/>
        </p:nvSpPr>
        <p:spPr>
          <a:xfrm>
            <a:off x="9314283" y="3094677"/>
            <a:ext cx="2519241" cy="338554"/>
          </a:xfrm>
          <a:prstGeom prst="rect">
            <a:avLst/>
          </a:prstGeom>
          <a:noFill/>
          <a:ln>
            <a:noFill/>
          </a:ln>
        </p:spPr>
        <p:txBody>
          <a:bodyPr wrap="square">
            <a:spAutoFit/>
          </a:bodyPr>
          <a:lstStyle/>
          <a:p>
            <a:pPr algn="ctr"/>
            <a:r>
              <a:rPr lang="en-IN" sz="1600" b="1" i="0" dirty="0">
                <a:solidFill>
                  <a:srgbClr val="000E42"/>
                </a:solidFill>
                <a:effectLst/>
                <a:latin typeface="Poppins" panose="00000500000000000000" pitchFamily="2" charset="0"/>
                <a:cs typeface="Poppins" panose="00000500000000000000" pitchFamily="2" charset="0"/>
              </a:rPr>
              <a:t>EXPONENTIAL SPEEDUP</a:t>
            </a:r>
          </a:p>
        </p:txBody>
      </p:sp>
    </p:spTree>
    <p:extLst>
      <p:ext uri="{BB962C8B-B14F-4D97-AF65-F5344CB8AC3E}">
        <p14:creationId xmlns:p14="http://schemas.microsoft.com/office/powerpoint/2010/main" val="3031681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E75FACB-524A-684B-75B5-A2474EB850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500" y="1799092"/>
            <a:ext cx="1114425" cy="742950"/>
          </a:xfrm>
          <a:prstGeom prst="rect">
            <a:avLst/>
          </a:prstGeom>
        </p:spPr>
      </p:pic>
      <p:pic>
        <p:nvPicPr>
          <p:cNvPr id="19" name="Graphic 18">
            <a:extLst>
              <a:ext uri="{FF2B5EF4-FFF2-40B4-BE49-F238E27FC236}">
                <a16:creationId xmlns:a16="http://schemas.microsoft.com/office/drawing/2014/main" id="{EA15DB16-86DE-6B8D-39D4-4D2702709E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272" y="1888724"/>
            <a:ext cx="5200651" cy="4135320"/>
          </a:xfrm>
          <a:prstGeom prst="rect">
            <a:avLst/>
          </a:prstGeom>
        </p:spPr>
      </p:pic>
      <p:pic>
        <p:nvPicPr>
          <p:cNvPr id="20" name="Graphic 19">
            <a:extLst>
              <a:ext uri="{FF2B5EF4-FFF2-40B4-BE49-F238E27FC236}">
                <a16:creationId xmlns:a16="http://schemas.microsoft.com/office/drawing/2014/main" id="{DA45368E-430F-EEF9-90F7-96EEC355B7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500" y="2966638"/>
            <a:ext cx="1114425" cy="742950"/>
          </a:xfrm>
          <a:prstGeom prst="rect">
            <a:avLst/>
          </a:prstGeom>
        </p:spPr>
      </p:pic>
      <p:pic>
        <p:nvPicPr>
          <p:cNvPr id="21" name="Graphic 20">
            <a:extLst>
              <a:ext uri="{FF2B5EF4-FFF2-40B4-BE49-F238E27FC236}">
                <a16:creationId xmlns:a16="http://schemas.microsoft.com/office/drawing/2014/main" id="{3902994F-D2B6-8B05-3B9A-EB47E2B277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500" y="4134184"/>
            <a:ext cx="1114425" cy="742950"/>
          </a:xfrm>
          <a:prstGeom prst="rect">
            <a:avLst/>
          </a:prstGeom>
        </p:spPr>
      </p:pic>
      <p:pic>
        <p:nvPicPr>
          <p:cNvPr id="22" name="Graphic 21">
            <a:extLst>
              <a:ext uri="{FF2B5EF4-FFF2-40B4-BE49-F238E27FC236}">
                <a16:creationId xmlns:a16="http://schemas.microsoft.com/office/drawing/2014/main" id="{D91C0611-7435-5AF5-2C0A-EB1DF348E2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500" y="5301730"/>
            <a:ext cx="1114425" cy="742950"/>
          </a:xfrm>
          <a:prstGeom prst="rect">
            <a:avLst/>
          </a:prstGeom>
        </p:spPr>
      </p:pic>
      <p:sp>
        <p:nvSpPr>
          <p:cNvPr id="23" name="TextBox 22">
            <a:extLst>
              <a:ext uri="{FF2B5EF4-FFF2-40B4-BE49-F238E27FC236}">
                <a16:creationId xmlns:a16="http://schemas.microsoft.com/office/drawing/2014/main" id="{F495E798-9B79-9E6E-CA34-326D54ECF63A}"/>
              </a:ext>
            </a:extLst>
          </p:cNvPr>
          <p:cNvSpPr txBox="1"/>
          <p:nvPr/>
        </p:nvSpPr>
        <p:spPr>
          <a:xfrm>
            <a:off x="5976690" y="1906891"/>
            <a:ext cx="340158" cy="461665"/>
          </a:xfrm>
          <a:prstGeom prst="rect">
            <a:avLst/>
          </a:prstGeom>
          <a:noFill/>
        </p:spPr>
        <p:txBody>
          <a:bodyPr wrap="none" rtlCol="0">
            <a:spAutoFit/>
          </a:bodyPr>
          <a:lstStyle/>
          <a:p>
            <a:r>
              <a:rPr lang="en-US" sz="2400" b="1" dirty="0"/>
              <a:t>1</a:t>
            </a:r>
            <a:endParaRPr lang="en-IN" sz="2400" b="1" dirty="0"/>
          </a:p>
        </p:txBody>
      </p:sp>
      <p:sp>
        <p:nvSpPr>
          <p:cNvPr id="24" name="TextBox 23">
            <a:extLst>
              <a:ext uri="{FF2B5EF4-FFF2-40B4-BE49-F238E27FC236}">
                <a16:creationId xmlns:a16="http://schemas.microsoft.com/office/drawing/2014/main" id="{55FF00C4-E3E2-ABE7-B44D-824081E964B8}"/>
              </a:ext>
            </a:extLst>
          </p:cNvPr>
          <p:cNvSpPr txBox="1"/>
          <p:nvPr/>
        </p:nvSpPr>
        <p:spPr>
          <a:xfrm>
            <a:off x="5986401" y="3052701"/>
            <a:ext cx="340158" cy="461665"/>
          </a:xfrm>
          <a:prstGeom prst="rect">
            <a:avLst/>
          </a:prstGeom>
          <a:noFill/>
        </p:spPr>
        <p:txBody>
          <a:bodyPr wrap="none" rtlCol="0">
            <a:spAutoFit/>
          </a:bodyPr>
          <a:lstStyle/>
          <a:p>
            <a:r>
              <a:rPr lang="en-US" sz="2400" b="1" dirty="0"/>
              <a:t>2</a:t>
            </a:r>
            <a:endParaRPr lang="en-IN" sz="2400" b="1" dirty="0"/>
          </a:p>
        </p:txBody>
      </p:sp>
      <p:sp>
        <p:nvSpPr>
          <p:cNvPr id="25" name="TextBox 24">
            <a:extLst>
              <a:ext uri="{FF2B5EF4-FFF2-40B4-BE49-F238E27FC236}">
                <a16:creationId xmlns:a16="http://schemas.microsoft.com/office/drawing/2014/main" id="{BF0BC48E-B4EA-1329-6640-16C9A6437209}"/>
              </a:ext>
            </a:extLst>
          </p:cNvPr>
          <p:cNvSpPr txBox="1"/>
          <p:nvPr/>
        </p:nvSpPr>
        <p:spPr>
          <a:xfrm>
            <a:off x="5986401" y="4216218"/>
            <a:ext cx="340158" cy="461665"/>
          </a:xfrm>
          <a:prstGeom prst="rect">
            <a:avLst/>
          </a:prstGeom>
          <a:noFill/>
        </p:spPr>
        <p:txBody>
          <a:bodyPr wrap="none" rtlCol="0">
            <a:spAutoFit/>
          </a:bodyPr>
          <a:lstStyle/>
          <a:p>
            <a:r>
              <a:rPr lang="en-US" sz="2400" b="1" dirty="0"/>
              <a:t>3</a:t>
            </a:r>
            <a:endParaRPr lang="en-IN" sz="2400" b="1" dirty="0"/>
          </a:p>
        </p:txBody>
      </p:sp>
      <p:sp>
        <p:nvSpPr>
          <p:cNvPr id="26" name="TextBox 25">
            <a:extLst>
              <a:ext uri="{FF2B5EF4-FFF2-40B4-BE49-F238E27FC236}">
                <a16:creationId xmlns:a16="http://schemas.microsoft.com/office/drawing/2014/main" id="{0D0F1E85-29E0-3EB6-1482-D43D00EE9A1B}"/>
              </a:ext>
            </a:extLst>
          </p:cNvPr>
          <p:cNvSpPr txBox="1"/>
          <p:nvPr/>
        </p:nvSpPr>
        <p:spPr>
          <a:xfrm>
            <a:off x="5976876" y="5393289"/>
            <a:ext cx="340158" cy="461665"/>
          </a:xfrm>
          <a:prstGeom prst="rect">
            <a:avLst/>
          </a:prstGeom>
          <a:noFill/>
        </p:spPr>
        <p:txBody>
          <a:bodyPr wrap="none" rtlCol="0">
            <a:spAutoFit/>
          </a:bodyPr>
          <a:lstStyle/>
          <a:p>
            <a:r>
              <a:rPr lang="en-US" sz="2400" b="1" dirty="0"/>
              <a:t>4</a:t>
            </a:r>
            <a:endParaRPr lang="en-IN" sz="2400" b="1" dirty="0"/>
          </a:p>
        </p:txBody>
      </p:sp>
      <p:sp>
        <p:nvSpPr>
          <p:cNvPr id="28" name="TextBox 27">
            <a:extLst>
              <a:ext uri="{FF2B5EF4-FFF2-40B4-BE49-F238E27FC236}">
                <a16:creationId xmlns:a16="http://schemas.microsoft.com/office/drawing/2014/main" id="{626B26AA-45F0-88F2-731F-EF7AE3088CE4}"/>
              </a:ext>
            </a:extLst>
          </p:cNvPr>
          <p:cNvSpPr txBox="1"/>
          <p:nvPr/>
        </p:nvSpPr>
        <p:spPr>
          <a:xfrm>
            <a:off x="6891153" y="2058527"/>
            <a:ext cx="4933950" cy="1015663"/>
          </a:xfrm>
          <a:prstGeom prst="rect">
            <a:avLst/>
          </a:prstGeom>
          <a:noFill/>
        </p:spPr>
        <p:txBody>
          <a:bodyPr wrap="square">
            <a:spAutoFit/>
          </a:bodyPr>
          <a:lstStyle/>
          <a:p>
            <a:pPr algn="just"/>
            <a:r>
              <a:rPr lang="en-US" sz="1600" b="1" i="0" dirty="0">
                <a:solidFill>
                  <a:schemeClr val="bg1">
                    <a:lumMod val="85000"/>
                  </a:schemeClr>
                </a:solidFill>
                <a:effectLst/>
                <a:latin typeface="Niramit Medium" panose="00000600000000000000" pitchFamily="2" charset="-34"/>
                <a:cs typeface="Niramit Medium" panose="00000600000000000000" pitchFamily="2" charset="-34"/>
              </a:rPr>
              <a:t>GOOGLE</a:t>
            </a:r>
            <a:r>
              <a:rPr lang="en-US" b="1" i="0" dirty="0">
                <a:solidFill>
                  <a:schemeClr val="bg1">
                    <a:lumMod val="85000"/>
                  </a:schemeClr>
                </a:solidFill>
                <a:effectLst/>
                <a:latin typeface="Niramit Medium" panose="00000600000000000000" pitchFamily="2" charset="-34"/>
                <a:cs typeface="Niramit Medium" panose="00000600000000000000" pitchFamily="2" charset="-34"/>
              </a:rPr>
              <a:t> </a:t>
            </a:r>
            <a:r>
              <a:rPr lang="en-US" sz="1400" b="0" i="0" dirty="0">
                <a:solidFill>
                  <a:schemeClr val="bg1">
                    <a:lumMod val="85000"/>
                  </a:schemeClr>
                </a:solidFill>
                <a:effectLst/>
                <a:latin typeface="Niramit Medium" panose="00000600000000000000" pitchFamily="2" charset="-34"/>
                <a:cs typeface="Niramit Medium" panose="00000600000000000000" pitchFamily="2" charset="-34"/>
              </a:rPr>
              <a:t>is spending billions of dollars to build its quantum computer by 2029. The company opened a campus in California called Google AI to help it meet this goal. </a:t>
            </a:r>
            <a:endParaRPr lang="en-IN" sz="14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30" name="TextBox 29">
            <a:extLst>
              <a:ext uri="{FF2B5EF4-FFF2-40B4-BE49-F238E27FC236}">
                <a16:creationId xmlns:a16="http://schemas.microsoft.com/office/drawing/2014/main" id="{51B8332F-6758-6445-6EFE-C040F1AC76E5}"/>
              </a:ext>
            </a:extLst>
          </p:cNvPr>
          <p:cNvSpPr txBox="1"/>
          <p:nvPr/>
        </p:nvSpPr>
        <p:spPr>
          <a:xfrm>
            <a:off x="6940550" y="3296419"/>
            <a:ext cx="4933950" cy="769441"/>
          </a:xfrm>
          <a:prstGeom prst="rect">
            <a:avLst/>
          </a:prstGeom>
          <a:noFill/>
        </p:spPr>
        <p:txBody>
          <a:bodyPr wrap="square">
            <a:spAutoFit/>
          </a:bodyPr>
          <a:lstStyle/>
          <a:p>
            <a:pPr algn="just"/>
            <a:r>
              <a:rPr lang="en-US" sz="1600" b="1" i="0" dirty="0">
                <a:solidFill>
                  <a:schemeClr val="bg1">
                    <a:lumMod val="85000"/>
                  </a:schemeClr>
                </a:solidFill>
                <a:effectLst/>
                <a:latin typeface="Niramit Medium" panose="00000600000000000000" pitchFamily="2" charset="-34"/>
                <a:cs typeface="Niramit Medium" panose="00000600000000000000" pitchFamily="2" charset="-34"/>
              </a:rPr>
              <a:t>IBM</a:t>
            </a:r>
            <a:r>
              <a:rPr lang="en-US" sz="1400" b="0" i="0" dirty="0">
                <a:solidFill>
                  <a:schemeClr val="bg1">
                    <a:lumMod val="85000"/>
                  </a:schemeClr>
                </a:solidFill>
                <a:effectLst/>
                <a:latin typeface="Niramit Medium" panose="00000600000000000000" pitchFamily="2" charset="-34"/>
                <a:cs typeface="Niramit Medium" panose="00000600000000000000" pitchFamily="2" charset="-34"/>
              </a:rPr>
              <a:t> plans to have a 1,000-qubit quantum computer in place by 2023. For now, IBM allows access to its machines for those research organizations.</a:t>
            </a:r>
            <a:endParaRPr lang="en-IN" sz="14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32" name="TextBox 31">
            <a:extLst>
              <a:ext uri="{FF2B5EF4-FFF2-40B4-BE49-F238E27FC236}">
                <a16:creationId xmlns:a16="http://schemas.microsoft.com/office/drawing/2014/main" id="{315CB29B-D043-6D69-C9C3-CB84E329AE61}"/>
              </a:ext>
            </a:extLst>
          </p:cNvPr>
          <p:cNvSpPr txBox="1"/>
          <p:nvPr/>
        </p:nvSpPr>
        <p:spPr>
          <a:xfrm>
            <a:off x="6892925" y="4622000"/>
            <a:ext cx="4933950" cy="584775"/>
          </a:xfrm>
          <a:prstGeom prst="rect">
            <a:avLst/>
          </a:prstGeom>
          <a:noFill/>
        </p:spPr>
        <p:txBody>
          <a:bodyPr wrap="square">
            <a:spAutoFit/>
          </a:bodyPr>
          <a:lstStyle/>
          <a:p>
            <a:pPr algn="just"/>
            <a:r>
              <a:rPr lang="en-US" sz="1600" b="1" i="0" dirty="0">
                <a:solidFill>
                  <a:schemeClr val="bg1">
                    <a:lumMod val="85000"/>
                  </a:schemeClr>
                </a:solidFill>
                <a:effectLst/>
                <a:latin typeface="Niramit Medium" panose="00000600000000000000" pitchFamily="2" charset="-34"/>
                <a:cs typeface="Niramit Medium" panose="00000600000000000000" pitchFamily="2" charset="-34"/>
              </a:rPr>
              <a:t>MICROSOFT</a:t>
            </a:r>
            <a:r>
              <a:rPr lang="en-US" b="0" i="0" dirty="0">
                <a:solidFill>
                  <a:schemeClr val="bg1">
                    <a:lumMod val="85000"/>
                  </a:schemeClr>
                </a:solidFill>
                <a:effectLst/>
                <a:latin typeface="Niramit Medium" panose="00000600000000000000" pitchFamily="2" charset="-34"/>
                <a:cs typeface="Niramit Medium" panose="00000600000000000000" pitchFamily="2" charset="-34"/>
              </a:rPr>
              <a:t> </a:t>
            </a:r>
            <a:r>
              <a:rPr lang="en-US" sz="1400" b="0" i="0" dirty="0">
                <a:solidFill>
                  <a:schemeClr val="bg1">
                    <a:lumMod val="85000"/>
                  </a:schemeClr>
                </a:solidFill>
                <a:effectLst/>
                <a:latin typeface="Niramit Medium" panose="00000600000000000000" pitchFamily="2" charset="-34"/>
                <a:cs typeface="Niramit Medium" panose="00000600000000000000" pitchFamily="2" charset="-34"/>
              </a:rPr>
              <a:t>offers companies access to quantum technology via the Azure Quantum platform.</a:t>
            </a:r>
            <a:endParaRPr lang="en-IN" sz="14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34" name="TextBox 33">
            <a:extLst>
              <a:ext uri="{FF2B5EF4-FFF2-40B4-BE49-F238E27FC236}">
                <a16:creationId xmlns:a16="http://schemas.microsoft.com/office/drawing/2014/main" id="{4A043969-9416-7B62-6480-EAE1D09FB40F}"/>
              </a:ext>
            </a:extLst>
          </p:cNvPr>
          <p:cNvSpPr txBox="1"/>
          <p:nvPr/>
        </p:nvSpPr>
        <p:spPr>
          <a:xfrm>
            <a:off x="6892925" y="5644570"/>
            <a:ext cx="4932178" cy="800219"/>
          </a:xfrm>
          <a:prstGeom prst="rect">
            <a:avLst/>
          </a:prstGeom>
          <a:noFill/>
        </p:spPr>
        <p:txBody>
          <a:bodyPr wrap="square">
            <a:spAutoFit/>
          </a:bodyPr>
          <a:lstStyle/>
          <a:p>
            <a:pPr algn="just"/>
            <a:r>
              <a:rPr lang="en-US" sz="1600" b="1" i="0" dirty="0">
                <a:solidFill>
                  <a:schemeClr val="bg1">
                    <a:lumMod val="85000"/>
                  </a:schemeClr>
                </a:solidFill>
                <a:effectLst/>
                <a:latin typeface="Niramit Medium" panose="00000600000000000000" pitchFamily="2" charset="-34"/>
                <a:cs typeface="Niramit Medium" panose="00000600000000000000" pitchFamily="2" charset="-34"/>
              </a:rPr>
              <a:t>OTHERS</a:t>
            </a:r>
            <a:r>
              <a:rPr lang="en-US" b="1" i="0" dirty="0">
                <a:solidFill>
                  <a:schemeClr val="bg1">
                    <a:lumMod val="85000"/>
                  </a:schemeClr>
                </a:solidFill>
                <a:effectLst/>
                <a:latin typeface="Niramit Medium" panose="00000600000000000000" pitchFamily="2" charset="-34"/>
                <a:cs typeface="Niramit Medium" panose="00000600000000000000" pitchFamily="2" charset="-34"/>
              </a:rPr>
              <a:t> </a:t>
            </a:r>
            <a:r>
              <a:rPr lang="en-US" sz="1400" b="0" i="0" dirty="0">
                <a:solidFill>
                  <a:schemeClr val="bg1">
                    <a:lumMod val="85000"/>
                  </a:schemeClr>
                </a:solidFill>
                <a:effectLst/>
                <a:latin typeface="Niramit Medium" panose="00000600000000000000" pitchFamily="2" charset="-34"/>
                <a:cs typeface="Niramit Medium" panose="00000600000000000000" pitchFamily="2" charset="-34"/>
              </a:rPr>
              <a:t>There’s interest in quantum computing and its technology from financial services firms such as JPMorgan Chase and Visa.</a:t>
            </a:r>
            <a:endParaRPr lang="en-IN" sz="14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36" name="TextBox 35">
            <a:extLst>
              <a:ext uri="{FF2B5EF4-FFF2-40B4-BE49-F238E27FC236}">
                <a16:creationId xmlns:a16="http://schemas.microsoft.com/office/drawing/2014/main" id="{4316A000-4EA5-5170-6DB0-9CDE39BF29CA}"/>
              </a:ext>
            </a:extLst>
          </p:cNvPr>
          <p:cNvSpPr txBox="1"/>
          <p:nvPr/>
        </p:nvSpPr>
        <p:spPr>
          <a:xfrm>
            <a:off x="2637677" y="698183"/>
            <a:ext cx="7018183" cy="707886"/>
          </a:xfrm>
          <a:prstGeom prst="rect">
            <a:avLst/>
          </a:prstGeom>
          <a:noFill/>
        </p:spPr>
        <p:txBody>
          <a:bodyPr wrap="square">
            <a:spAutoFit/>
          </a:bodyPr>
          <a:lstStyle/>
          <a:p>
            <a:pPr algn="ctr"/>
            <a:r>
              <a:rPr lang="en-IN" sz="4000" i="0" dirty="0">
                <a:solidFill>
                  <a:schemeClr val="bg1">
                    <a:lumMod val="85000"/>
                  </a:schemeClr>
                </a:solidFill>
                <a:effectLst/>
                <a:latin typeface="Staatliches" pitchFamily="2" charset="0"/>
              </a:rPr>
              <a:t>QUANTUM COMPUTERS IN DEVELOPMENT</a:t>
            </a:r>
          </a:p>
        </p:txBody>
      </p:sp>
    </p:spTree>
    <p:extLst>
      <p:ext uri="{BB962C8B-B14F-4D97-AF65-F5344CB8AC3E}">
        <p14:creationId xmlns:p14="http://schemas.microsoft.com/office/powerpoint/2010/main" val="2677620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A125568-F3FB-B1F5-EB03-14CDDFC34A85}"/>
              </a:ext>
            </a:extLst>
          </p:cNvPr>
          <p:cNvPicPr>
            <a:picLocks noChangeAspect="1"/>
          </p:cNvPicPr>
          <p:nvPr/>
        </p:nvPicPr>
        <p:blipFill>
          <a:blip r:embed="rId2">
            <a:alphaModFix amt="17000"/>
            <a:extLst>
              <a:ext uri="{96DAC541-7B7A-43D3-8B79-37D633B846F1}">
                <asvg:svgBlip xmlns:asvg="http://schemas.microsoft.com/office/drawing/2016/SVG/main" r:embed="rId3"/>
              </a:ext>
            </a:extLst>
          </a:blip>
          <a:stretch>
            <a:fillRect/>
          </a:stretch>
        </p:blipFill>
        <p:spPr>
          <a:xfrm rot="16200000">
            <a:off x="8861540" y="2493437"/>
            <a:ext cx="9335080" cy="10157342"/>
          </a:xfrm>
          <a:prstGeom prst="rect">
            <a:avLst/>
          </a:prstGeom>
        </p:spPr>
      </p:pic>
      <p:pic>
        <p:nvPicPr>
          <p:cNvPr id="68" name="Graphic 67">
            <a:extLst>
              <a:ext uri="{FF2B5EF4-FFF2-40B4-BE49-F238E27FC236}">
                <a16:creationId xmlns:a16="http://schemas.microsoft.com/office/drawing/2014/main" id="{D8ADA7F0-7446-4A34-A98A-E4C3BECF7A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8758" y="-1012852"/>
            <a:ext cx="9320672" cy="5713822"/>
          </a:xfrm>
          <a:prstGeom prst="rect">
            <a:avLst/>
          </a:prstGeom>
        </p:spPr>
      </p:pic>
      <p:sp>
        <p:nvSpPr>
          <p:cNvPr id="3" name="TextBox 2">
            <a:extLst>
              <a:ext uri="{FF2B5EF4-FFF2-40B4-BE49-F238E27FC236}">
                <a16:creationId xmlns:a16="http://schemas.microsoft.com/office/drawing/2014/main" id="{766DC345-200B-0969-59CB-42D769E1D790}"/>
              </a:ext>
            </a:extLst>
          </p:cNvPr>
          <p:cNvSpPr txBox="1"/>
          <p:nvPr/>
        </p:nvSpPr>
        <p:spPr>
          <a:xfrm>
            <a:off x="2622789" y="1354257"/>
            <a:ext cx="6966969" cy="707886"/>
          </a:xfrm>
          <a:prstGeom prst="rect">
            <a:avLst/>
          </a:prstGeom>
          <a:noFill/>
        </p:spPr>
        <p:txBody>
          <a:bodyPr wrap="square">
            <a:spAutoFit/>
          </a:bodyPr>
          <a:lstStyle/>
          <a:p>
            <a:pPr algn="ctr"/>
            <a:r>
              <a:rPr lang="en-IN" sz="4000" b="0" i="0" dirty="0">
                <a:solidFill>
                  <a:schemeClr val="bg1">
                    <a:lumMod val="85000"/>
                  </a:schemeClr>
                </a:solidFill>
                <a:effectLst/>
                <a:latin typeface="Staatliches" pitchFamily="2" charset="0"/>
              </a:rPr>
              <a:t>APPLICATIONS OF QUANTUM COMPUTING</a:t>
            </a:r>
            <a:endParaRPr lang="en-IN" sz="4000" dirty="0">
              <a:solidFill>
                <a:schemeClr val="bg1">
                  <a:lumMod val="85000"/>
                </a:schemeClr>
              </a:solidFill>
              <a:latin typeface="Staatliches" pitchFamily="2" charset="0"/>
            </a:endParaRPr>
          </a:p>
        </p:txBody>
      </p:sp>
      <p:sp>
        <p:nvSpPr>
          <p:cNvPr id="39" name="TextBox 38">
            <a:extLst>
              <a:ext uri="{FF2B5EF4-FFF2-40B4-BE49-F238E27FC236}">
                <a16:creationId xmlns:a16="http://schemas.microsoft.com/office/drawing/2014/main" id="{3C79C678-1F03-2113-BF9A-FF3CC0278BAE}"/>
              </a:ext>
            </a:extLst>
          </p:cNvPr>
          <p:cNvSpPr txBox="1"/>
          <p:nvPr/>
        </p:nvSpPr>
        <p:spPr>
          <a:xfrm>
            <a:off x="0" y="5434169"/>
            <a:ext cx="2948633" cy="646331"/>
          </a:xfrm>
          <a:prstGeom prst="rect">
            <a:avLst/>
          </a:prstGeom>
          <a:noFill/>
        </p:spPr>
        <p:txBody>
          <a:bodyPr wrap="square">
            <a:spAutoFit/>
          </a:bodyPr>
          <a:lstStyle/>
          <a:p>
            <a:pPr algn="ctr"/>
            <a:r>
              <a:rPr lang="en-IN" i="0" dirty="0">
                <a:solidFill>
                  <a:schemeClr val="bg1">
                    <a:lumMod val="85000"/>
                  </a:schemeClr>
                </a:solidFill>
                <a:effectLst/>
                <a:latin typeface="Niramit Medium" panose="00000600000000000000" pitchFamily="2" charset="-34"/>
                <a:cs typeface="Niramit Medium" panose="00000600000000000000" pitchFamily="2" charset="-34"/>
              </a:rPr>
              <a:t>Cryptography and Security</a:t>
            </a:r>
            <a:endParaRPr lang="en-IN"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45" name="TextBox 44">
            <a:extLst>
              <a:ext uri="{FF2B5EF4-FFF2-40B4-BE49-F238E27FC236}">
                <a16:creationId xmlns:a16="http://schemas.microsoft.com/office/drawing/2014/main" id="{0EEA746E-B596-4AE8-6EB7-854294FE5C48}"/>
              </a:ext>
            </a:extLst>
          </p:cNvPr>
          <p:cNvSpPr txBox="1"/>
          <p:nvPr/>
        </p:nvSpPr>
        <p:spPr>
          <a:xfrm>
            <a:off x="1483600" y="3911501"/>
            <a:ext cx="2856674" cy="369332"/>
          </a:xfrm>
          <a:prstGeom prst="rect">
            <a:avLst/>
          </a:prstGeom>
          <a:noFill/>
        </p:spPr>
        <p:txBody>
          <a:bodyPr wrap="square">
            <a:spAutoFit/>
          </a:bodyPr>
          <a:lstStyle/>
          <a:p>
            <a:r>
              <a:rPr lang="en-IN" i="0" dirty="0">
                <a:solidFill>
                  <a:schemeClr val="bg1">
                    <a:lumMod val="85000"/>
                  </a:schemeClr>
                </a:solidFill>
                <a:effectLst/>
                <a:latin typeface="Niramit Medium" panose="00000600000000000000" pitchFamily="2" charset="-34"/>
                <a:cs typeface="Niramit Medium" panose="00000600000000000000" pitchFamily="2" charset="-34"/>
              </a:rPr>
              <a:t>Environmental Impact</a:t>
            </a:r>
            <a:endParaRPr lang="en-IN"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49" name="TextBox 48">
            <a:extLst>
              <a:ext uri="{FF2B5EF4-FFF2-40B4-BE49-F238E27FC236}">
                <a16:creationId xmlns:a16="http://schemas.microsoft.com/office/drawing/2014/main" id="{EDF4FAEE-C429-B3AE-FE61-D5196CDE9731}"/>
              </a:ext>
            </a:extLst>
          </p:cNvPr>
          <p:cNvSpPr txBox="1"/>
          <p:nvPr/>
        </p:nvSpPr>
        <p:spPr>
          <a:xfrm>
            <a:off x="4489438" y="3036031"/>
            <a:ext cx="3194744" cy="369332"/>
          </a:xfrm>
          <a:prstGeom prst="rect">
            <a:avLst/>
          </a:prstGeom>
          <a:noFill/>
        </p:spPr>
        <p:txBody>
          <a:bodyPr wrap="square">
            <a:spAutoFit/>
          </a:bodyPr>
          <a:lstStyle/>
          <a:p>
            <a:r>
              <a:rPr lang="en-IN" i="0" dirty="0">
                <a:solidFill>
                  <a:schemeClr val="bg1">
                    <a:lumMod val="85000"/>
                  </a:schemeClr>
                </a:solidFill>
                <a:effectLst/>
                <a:latin typeface="Niramit Medium" panose="00000600000000000000" pitchFamily="2" charset="-34"/>
                <a:cs typeface="Niramit Medium" panose="00000600000000000000" pitchFamily="2" charset="-34"/>
              </a:rPr>
              <a:t>Machine Learning and AI</a:t>
            </a:r>
            <a:endParaRPr lang="en-IN"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53" name="TextBox 52">
            <a:extLst>
              <a:ext uri="{FF2B5EF4-FFF2-40B4-BE49-F238E27FC236}">
                <a16:creationId xmlns:a16="http://schemas.microsoft.com/office/drawing/2014/main" id="{3CD30183-0CD7-408B-930E-17590642B117}"/>
              </a:ext>
            </a:extLst>
          </p:cNvPr>
          <p:cNvSpPr txBox="1"/>
          <p:nvPr/>
        </p:nvSpPr>
        <p:spPr>
          <a:xfrm>
            <a:off x="7966838" y="3953432"/>
            <a:ext cx="3365896" cy="369332"/>
          </a:xfrm>
          <a:prstGeom prst="rect">
            <a:avLst/>
          </a:prstGeom>
          <a:noFill/>
        </p:spPr>
        <p:txBody>
          <a:bodyPr wrap="square">
            <a:spAutoFit/>
          </a:bodyPr>
          <a:lstStyle/>
          <a:p>
            <a:r>
              <a:rPr lang="en-IN" i="0" dirty="0">
                <a:solidFill>
                  <a:schemeClr val="bg1">
                    <a:lumMod val="85000"/>
                  </a:schemeClr>
                </a:solidFill>
                <a:effectLst/>
                <a:latin typeface="Niramit Medium" panose="00000600000000000000" pitchFamily="2" charset="-34"/>
                <a:cs typeface="Niramit Medium" panose="00000600000000000000" pitchFamily="2" charset="-34"/>
              </a:rPr>
              <a:t>Traffic and Transportation</a:t>
            </a:r>
            <a:endParaRPr lang="en-IN"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63" name="TextBox 62">
            <a:extLst>
              <a:ext uri="{FF2B5EF4-FFF2-40B4-BE49-F238E27FC236}">
                <a16:creationId xmlns:a16="http://schemas.microsoft.com/office/drawing/2014/main" id="{296CCF84-D43F-26B2-41E1-685B48712803}"/>
              </a:ext>
            </a:extLst>
          </p:cNvPr>
          <p:cNvSpPr txBox="1"/>
          <p:nvPr/>
        </p:nvSpPr>
        <p:spPr>
          <a:xfrm>
            <a:off x="9388079" y="5496959"/>
            <a:ext cx="3033250" cy="369332"/>
          </a:xfrm>
          <a:prstGeom prst="rect">
            <a:avLst/>
          </a:prstGeom>
          <a:noFill/>
        </p:spPr>
        <p:txBody>
          <a:bodyPr wrap="square">
            <a:spAutoFit/>
          </a:bodyPr>
          <a:lstStyle/>
          <a:p>
            <a:r>
              <a:rPr lang="en-IN" i="0" dirty="0">
                <a:solidFill>
                  <a:schemeClr val="bg1">
                    <a:lumMod val="85000"/>
                  </a:schemeClr>
                </a:solidFill>
                <a:effectLst/>
                <a:latin typeface="Niramit Medium" panose="00000600000000000000" pitchFamily="2" charset="-34"/>
                <a:cs typeface="Niramit Medium" panose="00000600000000000000" pitchFamily="2" charset="-34"/>
              </a:rPr>
              <a:t>Optimization Problems</a:t>
            </a:r>
            <a:endParaRPr lang="en-IN" dirty="0">
              <a:solidFill>
                <a:schemeClr val="bg1">
                  <a:lumMod val="85000"/>
                </a:schemeClr>
              </a:solidFill>
              <a:latin typeface="Niramit Medium" panose="00000600000000000000" pitchFamily="2" charset="-34"/>
              <a:cs typeface="Niramit Medium" panose="00000600000000000000" pitchFamily="2" charset="-34"/>
            </a:endParaRPr>
          </a:p>
        </p:txBody>
      </p:sp>
      <p:pic>
        <p:nvPicPr>
          <p:cNvPr id="73" name="Graphic 72">
            <a:extLst>
              <a:ext uri="{FF2B5EF4-FFF2-40B4-BE49-F238E27FC236}">
                <a16:creationId xmlns:a16="http://schemas.microsoft.com/office/drawing/2014/main" id="{EB83DE8D-2EC3-96F6-E998-55FE098991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3555872" y="2756425"/>
            <a:ext cx="5070731" cy="6593682"/>
          </a:xfrm>
          <a:prstGeom prst="rect">
            <a:avLst/>
          </a:prstGeom>
        </p:spPr>
      </p:pic>
      <p:sp>
        <p:nvSpPr>
          <p:cNvPr id="74" name="Oval 73">
            <a:extLst>
              <a:ext uri="{FF2B5EF4-FFF2-40B4-BE49-F238E27FC236}">
                <a16:creationId xmlns:a16="http://schemas.microsoft.com/office/drawing/2014/main" id="{4741A3A7-097C-DD44-E431-86E90B4EE73E}"/>
              </a:ext>
            </a:extLst>
          </p:cNvPr>
          <p:cNvSpPr/>
          <p:nvPr/>
        </p:nvSpPr>
        <p:spPr>
          <a:xfrm>
            <a:off x="4722019" y="5575300"/>
            <a:ext cx="2890837" cy="2890837"/>
          </a:xfrm>
          <a:prstGeom prst="ellipse">
            <a:avLst/>
          </a:prstGeom>
          <a:solidFill>
            <a:srgbClr val="000E42"/>
          </a:solidFill>
          <a:ln>
            <a:noFill/>
          </a:ln>
          <a:effectLst>
            <a:outerShdw blurRad="50800" dist="50800" dir="5400000" sx="104000" sy="104000" algn="ctr" rotWithShape="0">
              <a:srgbClr val="000000">
                <a:alpha val="5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0" name="Picture Placeholder 79" descr="A computer chip with sparks coming out of it&#10;&#10;Description automatically generated">
            <a:extLst>
              <a:ext uri="{FF2B5EF4-FFF2-40B4-BE49-F238E27FC236}">
                <a16:creationId xmlns:a16="http://schemas.microsoft.com/office/drawing/2014/main" id="{FE9C899C-0466-DB83-7C6C-749900F69E87}"/>
              </a:ext>
            </a:extLst>
          </p:cNvPr>
          <p:cNvPicPr>
            <a:picLocks noGrp="1" noChangeAspect="1"/>
          </p:cNvPicPr>
          <p:nvPr>
            <p:ph type="pic" sz="quarter" idx="10"/>
          </p:nvPr>
        </p:nvPicPr>
        <p:blipFill>
          <a:blip r:embed="rId8">
            <a:extLst>
              <a:ext uri="{28A0092B-C50C-407E-A947-70E740481C1C}">
                <a14:useLocalDpi xmlns:a14="http://schemas.microsoft.com/office/drawing/2010/main" val="0"/>
              </a:ext>
            </a:extLst>
          </a:blip>
          <a:srcRect l="21427" r="21427"/>
          <a:stretch>
            <a:fillRect/>
          </a:stretch>
        </p:blipFill>
        <p:spPr>
          <a:xfrm>
            <a:off x="4604251" y="5575300"/>
            <a:ext cx="3054846" cy="2928750"/>
          </a:xfrm>
        </p:spPr>
      </p:pic>
      <p:pic>
        <p:nvPicPr>
          <p:cNvPr id="82" name="Picture 81" descr="A black background with a black square&#10;&#10;Description automatically generated with medium confidence">
            <a:extLst>
              <a:ext uri="{FF2B5EF4-FFF2-40B4-BE49-F238E27FC236}">
                <a16:creationId xmlns:a16="http://schemas.microsoft.com/office/drawing/2014/main" id="{F8E5F494-AF02-6357-AB40-4C3F93AA79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9639" y="5496959"/>
            <a:ext cx="534432" cy="534432"/>
          </a:xfrm>
          <a:prstGeom prst="rect">
            <a:avLst/>
          </a:prstGeom>
        </p:spPr>
      </p:pic>
      <p:pic>
        <p:nvPicPr>
          <p:cNvPr id="84" name="Picture 83" descr="A black background with a black square&#10;&#10;Description automatically generated with medium confidence">
            <a:extLst>
              <a:ext uri="{FF2B5EF4-FFF2-40B4-BE49-F238E27FC236}">
                <a16:creationId xmlns:a16="http://schemas.microsoft.com/office/drawing/2014/main" id="{348686E9-0A63-ACEE-BE73-3DABF2F61D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6796" y="5496957"/>
            <a:ext cx="534431" cy="534431"/>
          </a:xfrm>
          <a:prstGeom prst="rect">
            <a:avLst/>
          </a:prstGeom>
        </p:spPr>
      </p:pic>
      <p:pic>
        <p:nvPicPr>
          <p:cNvPr id="86" name="Picture 85" descr="A black background with a black square&#10;&#10;Description automatically generated with medium confidence">
            <a:extLst>
              <a:ext uri="{FF2B5EF4-FFF2-40B4-BE49-F238E27FC236}">
                <a16:creationId xmlns:a16="http://schemas.microsoft.com/office/drawing/2014/main" id="{E66C4C6D-7CFC-A9F7-294A-E4F3CEAF30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39390" y="4004868"/>
            <a:ext cx="551929" cy="551929"/>
          </a:xfrm>
          <a:prstGeom prst="rect">
            <a:avLst/>
          </a:prstGeom>
        </p:spPr>
      </p:pic>
      <p:pic>
        <p:nvPicPr>
          <p:cNvPr id="90" name="Picture 89" descr="A black background with a black square&#10;&#10;Description automatically generated with medium confidence">
            <a:extLst>
              <a:ext uri="{FF2B5EF4-FFF2-40B4-BE49-F238E27FC236}">
                <a16:creationId xmlns:a16="http://schemas.microsoft.com/office/drawing/2014/main" id="{E20DEB1B-E0F1-3B61-CD65-BB6397D345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90278" y="3952024"/>
            <a:ext cx="683015" cy="683015"/>
          </a:xfrm>
          <a:prstGeom prst="rect">
            <a:avLst/>
          </a:prstGeom>
        </p:spPr>
      </p:pic>
      <p:pic>
        <p:nvPicPr>
          <p:cNvPr id="92" name="Picture 91" descr="A black background with a black square&#10;&#10;Description automatically generated with medium confidence">
            <a:extLst>
              <a:ext uri="{FF2B5EF4-FFF2-40B4-BE49-F238E27FC236}">
                <a16:creationId xmlns:a16="http://schemas.microsoft.com/office/drawing/2014/main" id="{FD22A0AE-4AFC-61B0-4A67-D492BFE7918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0846" y="3662158"/>
            <a:ext cx="551929" cy="551929"/>
          </a:xfrm>
          <a:prstGeom prst="rect">
            <a:avLst/>
          </a:prstGeom>
        </p:spPr>
      </p:pic>
    </p:spTree>
    <p:extLst>
      <p:ext uri="{BB962C8B-B14F-4D97-AF65-F5344CB8AC3E}">
        <p14:creationId xmlns:p14="http://schemas.microsoft.com/office/powerpoint/2010/main" val="1519706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539B70A-F68B-4616-6479-FFAA2FA55766}"/>
              </a:ext>
            </a:extLst>
          </p:cNvPr>
          <p:cNvPicPr>
            <a:picLocks noChangeAspect="1"/>
          </p:cNvPicPr>
          <p:nvPr/>
        </p:nvPicPr>
        <p:blipFill>
          <a:blip r:embed="rId2">
            <a:alphaModFix amt="24000"/>
            <a:extLst>
              <a:ext uri="{96DAC541-7B7A-43D3-8B79-37D633B846F1}">
                <asvg:svgBlip xmlns:asvg="http://schemas.microsoft.com/office/drawing/2016/SVG/main" r:embed="rId3"/>
              </a:ext>
            </a:extLst>
          </a:blip>
          <a:stretch>
            <a:fillRect/>
          </a:stretch>
        </p:blipFill>
        <p:spPr>
          <a:xfrm rot="16200000">
            <a:off x="-5755101" y="-6631888"/>
            <a:ext cx="9335080" cy="10157342"/>
          </a:xfrm>
          <a:prstGeom prst="rect">
            <a:avLst/>
          </a:prstGeom>
        </p:spPr>
      </p:pic>
      <p:pic>
        <p:nvPicPr>
          <p:cNvPr id="3" name="Graphic 2">
            <a:extLst>
              <a:ext uri="{FF2B5EF4-FFF2-40B4-BE49-F238E27FC236}">
                <a16:creationId xmlns:a16="http://schemas.microsoft.com/office/drawing/2014/main" id="{35C8317F-D1E1-31CC-3728-5FAEFF5A82A4}"/>
              </a:ext>
            </a:extLst>
          </p:cNvPr>
          <p:cNvPicPr>
            <a:picLocks noChangeAspect="1"/>
          </p:cNvPicPr>
          <p:nvPr/>
        </p:nvPicPr>
        <p:blipFill>
          <a:blip r:embed="rId2">
            <a:alphaModFix amt="20000"/>
            <a:extLst>
              <a:ext uri="{96DAC541-7B7A-43D3-8B79-37D633B846F1}">
                <asvg:svgBlip xmlns:asvg="http://schemas.microsoft.com/office/drawing/2016/SVG/main" r:embed="rId3"/>
              </a:ext>
            </a:extLst>
          </a:blip>
          <a:stretch>
            <a:fillRect/>
          </a:stretch>
        </p:blipFill>
        <p:spPr>
          <a:xfrm rot="16200000">
            <a:off x="8709176" y="2317992"/>
            <a:ext cx="9335080" cy="10157342"/>
          </a:xfrm>
          <a:prstGeom prst="rect">
            <a:avLst/>
          </a:prstGeom>
        </p:spPr>
      </p:pic>
      <p:sp>
        <p:nvSpPr>
          <p:cNvPr id="5" name="TextBox 4">
            <a:extLst>
              <a:ext uri="{FF2B5EF4-FFF2-40B4-BE49-F238E27FC236}">
                <a16:creationId xmlns:a16="http://schemas.microsoft.com/office/drawing/2014/main" id="{DE7D76F0-9037-C786-191F-BD377284E527}"/>
              </a:ext>
            </a:extLst>
          </p:cNvPr>
          <p:cNvSpPr txBox="1"/>
          <p:nvPr/>
        </p:nvSpPr>
        <p:spPr>
          <a:xfrm>
            <a:off x="2685061" y="957989"/>
            <a:ext cx="6821877" cy="707886"/>
          </a:xfrm>
          <a:prstGeom prst="rect">
            <a:avLst/>
          </a:prstGeom>
          <a:noFill/>
        </p:spPr>
        <p:txBody>
          <a:bodyPr wrap="square">
            <a:spAutoFit/>
          </a:bodyPr>
          <a:lstStyle/>
          <a:p>
            <a:pPr algn="ctr"/>
            <a:r>
              <a:rPr lang="en-IN" sz="4000" b="0" i="0" dirty="0">
                <a:solidFill>
                  <a:schemeClr val="bg1">
                    <a:lumMod val="85000"/>
                  </a:schemeClr>
                </a:solidFill>
                <a:effectLst/>
                <a:latin typeface="Staatliches" pitchFamily="2" charset="0"/>
              </a:rPr>
              <a:t>Three types of Quantum computing</a:t>
            </a:r>
            <a:endParaRPr lang="en-IN" sz="4000" dirty="0">
              <a:solidFill>
                <a:schemeClr val="bg1">
                  <a:lumMod val="85000"/>
                </a:schemeClr>
              </a:solidFill>
              <a:latin typeface="Staatliches" pitchFamily="2" charset="0"/>
            </a:endParaRPr>
          </a:p>
        </p:txBody>
      </p:sp>
      <p:sp>
        <p:nvSpPr>
          <p:cNvPr id="7" name="TextBox 6">
            <a:extLst>
              <a:ext uri="{FF2B5EF4-FFF2-40B4-BE49-F238E27FC236}">
                <a16:creationId xmlns:a16="http://schemas.microsoft.com/office/drawing/2014/main" id="{41A1D979-7938-DA45-7EE6-C2237A936A2A}"/>
              </a:ext>
            </a:extLst>
          </p:cNvPr>
          <p:cNvSpPr txBox="1"/>
          <p:nvPr/>
        </p:nvSpPr>
        <p:spPr>
          <a:xfrm>
            <a:off x="1272244" y="1715648"/>
            <a:ext cx="9745815" cy="923330"/>
          </a:xfrm>
          <a:prstGeom prst="rect">
            <a:avLst/>
          </a:prstGeom>
          <a:noFill/>
        </p:spPr>
        <p:txBody>
          <a:bodyPr wrap="square">
            <a:spAutoFit/>
          </a:bodyPr>
          <a:lstStyle/>
          <a:p>
            <a:pPr algn="ctr"/>
            <a:r>
              <a:rPr lang="en-US" b="0" i="0" dirty="0">
                <a:solidFill>
                  <a:schemeClr val="bg1">
                    <a:lumMod val="85000"/>
                  </a:schemeClr>
                </a:solidFill>
                <a:effectLst/>
                <a:latin typeface="Niramit Medium" panose="00000600000000000000" pitchFamily="2" charset="-34"/>
                <a:cs typeface="Niramit Medium" panose="00000600000000000000" pitchFamily="2" charset="-34"/>
              </a:rPr>
              <a:t>Quantum computing encompasses several different types of technologies and platforms that leverage the principles of quantum mechanics to perform computational tasks. Here are some of the main types of quantum computing:</a:t>
            </a:r>
            <a:endParaRPr lang="en-IN" dirty="0">
              <a:solidFill>
                <a:schemeClr val="bg1">
                  <a:lumMod val="85000"/>
                </a:schemeClr>
              </a:solidFill>
              <a:latin typeface="Niramit Medium" panose="00000600000000000000" pitchFamily="2" charset="-34"/>
              <a:cs typeface="Niramit Medium" panose="00000600000000000000" pitchFamily="2" charset="-34"/>
            </a:endParaRPr>
          </a:p>
        </p:txBody>
      </p:sp>
      <p:pic>
        <p:nvPicPr>
          <p:cNvPr id="11" name="Graphic 10">
            <a:extLst>
              <a:ext uri="{FF2B5EF4-FFF2-40B4-BE49-F238E27FC236}">
                <a16:creationId xmlns:a16="http://schemas.microsoft.com/office/drawing/2014/main" id="{A4C54647-38E3-6625-4569-E737C574C0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2244" y="3138736"/>
            <a:ext cx="2581275" cy="2871502"/>
          </a:xfrm>
          <a:prstGeom prst="rect">
            <a:avLst/>
          </a:prstGeom>
        </p:spPr>
      </p:pic>
      <p:pic>
        <p:nvPicPr>
          <p:cNvPr id="13" name="Graphic 12">
            <a:extLst>
              <a:ext uri="{FF2B5EF4-FFF2-40B4-BE49-F238E27FC236}">
                <a16:creationId xmlns:a16="http://schemas.microsoft.com/office/drawing/2014/main" id="{7B4B8B8A-7EEF-E11A-34B2-47D27BA65A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30854" y="5586270"/>
            <a:ext cx="864054" cy="864054"/>
          </a:xfrm>
          <a:prstGeom prst="rect">
            <a:avLst/>
          </a:prstGeom>
        </p:spPr>
      </p:pic>
      <p:pic>
        <p:nvPicPr>
          <p:cNvPr id="14" name="Graphic 13">
            <a:extLst>
              <a:ext uri="{FF2B5EF4-FFF2-40B4-BE49-F238E27FC236}">
                <a16:creationId xmlns:a16="http://schemas.microsoft.com/office/drawing/2014/main" id="{A317FB35-4208-2481-9918-9EC69D55BB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33947" y="3118752"/>
            <a:ext cx="2581275" cy="2871502"/>
          </a:xfrm>
          <a:prstGeom prst="rect">
            <a:avLst/>
          </a:prstGeom>
        </p:spPr>
      </p:pic>
      <p:pic>
        <p:nvPicPr>
          <p:cNvPr id="15" name="Graphic 14">
            <a:extLst>
              <a:ext uri="{FF2B5EF4-FFF2-40B4-BE49-F238E27FC236}">
                <a16:creationId xmlns:a16="http://schemas.microsoft.com/office/drawing/2014/main" id="{3756938C-52D6-71A9-681E-5FDB20D40F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76107" y="5558227"/>
            <a:ext cx="864054" cy="864054"/>
          </a:xfrm>
          <a:prstGeom prst="rect">
            <a:avLst/>
          </a:prstGeom>
        </p:spPr>
      </p:pic>
      <p:pic>
        <p:nvPicPr>
          <p:cNvPr id="16" name="Graphic 15">
            <a:extLst>
              <a:ext uri="{FF2B5EF4-FFF2-40B4-BE49-F238E27FC236}">
                <a16:creationId xmlns:a16="http://schemas.microsoft.com/office/drawing/2014/main" id="{880F680F-DB9E-E945-5E7A-35443C46B4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6784" y="3136911"/>
            <a:ext cx="2581275" cy="2871502"/>
          </a:xfrm>
          <a:prstGeom prst="rect">
            <a:avLst/>
          </a:prstGeom>
        </p:spPr>
      </p:pic>
      <p:pic>
        <p:nvPicPr>
          <p:cNvPr id="17" name="Graphic 16">
            <a:extLst>
              <a:ext uri="{FF2B5EF4-FFF2-40B4-BE49-F238E27FC236}">
                <a16:creationId xmlns:a16="http://schemas.microsoft.com/office/drawing/2014/main" id="{27588727-863F-4C86-A85D-A2B8421457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05782" y="5551457"/>
            <a:ext cx="864054" cy="864054"/>
          </a:xfrm>
          <a:prstGeom prst="rect">
            <a:avLst/>
          </a:prstGeom>
        </p:spPr>
      </p:pic>
      <p:sp>
        <p:nvSpPr>
          <p:cNvPr id="18" name="TextBox 17">
            <a:extLst>
              <a:ext uri="{FF2B5EF4-FFF2-40B4-BE49-F238E27FC236}">
                <a16:creationId xmlns:a16="http://schemas.microsoft.com/office/drawing/2014/main" id="{B1B374B4-1D5D-98C9-5E33-03961CB7C340}"/>
              </a:ext>
            </a:extLst>
          </p:cNvPr>
          <p:cNvSpPr txBox="1"/>
          <p:nvPr/>
        </p:nvSpPr>
        <p:spPr>
          <a:xfrm>
            <a:off x="2436984" y="5728644"/>
            <a:ext cx="260008" cy="523220"/>
          </a:xfrm>
          <a:prstGeom prst="rect">
            <a:avLst/>
          </a:prstGeom>
          <a:noFill/>
        </p:spPr>
        <p:txBody>
          <a:bodyPr wrap="square" rtlCol="0">
            <a:spAutoFit/>
          </a:bodyPr>
          <a:lstStyle/>
          <a:p>
            <a:r>
              <a:rPr lang="en-US" sz="2800" dirty="0">
                <a:solidFill>
                  <a:schemeClr val="bg1">
                    <a:lumMod val="85000"/>
                  </a:schemeClr>
                </a:solidFill>
                <a:latin typeface="Staatliches" pitchFamily="2" charset="0"/>
              </a:rPr>
              <a:t>1</a:t>
            </a:r>
            <a:endParaRPr lang="en-IN" sz="2800" dirty="0">
              <a:solidFill>
                <a:schemeClr val="bg1">
                  <a:lumMod val="85000"/>
                </a:schemeClr>
              </a:solidFill>
              <a:latin typeface="Staatliches" pitchFamily="2" charset="0"/>
            </a:endParaRPr>
          </a:p>
        </p:txBody>
      </p:sp>
      <p:sp>
        <p:nvSpPr>
          <p:cNvPr id="19" name="TextBox 18">
            <a:extLst>
              <a:ext uri="{FF2B5EF4-FFF2-40B4-BE49-F238E27FC236}">
                <a16:creationId xmlns:a16="http://schemas.microsoft.com/office/drawing/2014/main" id="{93FDFECF-E53A-5FAF-2F0D-07B2D2C7E444}"/>
              </a:ext>
            </a:extLst>
          </p:cNvPr>
          <p:cNvSpPr txBox="1"/>
          <p:nvPr/>
        </p:nvSpPr>
        <p:spPr>
          <a:xfrm>
            <a:off x="5925120" y="5721874"/>
            <a:ext cx="341760" cy="523220"/>
          </a:xfrm>
          <a:prstGeom prst="rect">
            <a:avLst/>
          </a:prstGeom>
          <a:noFill/>
        </p:spPr>
        <p:txBody>
          <a:bodyPr wrap="none" rtlCol="0">
            <a:spAutoFit/>
          </a:bodyPr>
          <a:lstStyle/>
          <a:p>
            <a:r>
              <a:rPr lang="en-US" sz="2800" dirty="0">
                <a:solidFill>
                  <a:schemeClr val="bg1">
                    <a:lumMod val="85000"/>
                  </a:schemeClr>
                </a:solidFill>
                <a:latin typeface="Staatliches" pitchFamily="2" charset="0"/>
              </a:rPr>
              <a:t>2</a:t>
            </a:r>
            <a:endParaRPr lang="en-IN" sz="2800" dirty="0">
              <a:solidFill>
                <a:schemeClr val="bg1">
                  <a:lumMod val="85000"/>
                </a:schemeClr>
              </a:solidFill>
              <a:latin typeface="Staatliches" pitchFamily="2" charset="0"/>
            </a:endParaRPr>
          </a:p>
        </p:txBody>
      </p:sp>
      <p:sp>
        <p:nvSpPr>
          <p:cNvPr id="20" name="TextBox 19">
            <a:extLst>
              <a:ext uri="{FF2B5EF4-FFF2-40B4-BE49-F238E27FC236}">
                <a16:creationId xmlns:a16="http://schemas.microsoft.com/office/drawing/2014/main" id="{B179F645-2CAB-9CF3-07E1-B78877ADBD3E}"/>
              </a:ext>
            </a:extLst>
          </p:cNvPr>
          <p:cNvSpPr txBox="1"/>
          <p:nvPr/>
        </p:nvSpPr>
        <p:spPr>
          <a:xfrm>
            <a:off x="9583334" y="5708053"/>
            <a:ext cx="343364" cy="523220"/>
          </a:xfrm>
          <a:prstGeom prst="rect">
            <a:avLst/>
          </a:prstGeom>
          <a:noFill/>
        </p:spPr>
        <p:txBody>
          <a:bodyPr wrap="none" rtlCol="0">
            <a:spAutoFit/>
          </a:bodyPr>
          <a:lstStyle/>
          <a:p>
            <a:r>
              <a:rPr lang="en-US" sz="2800" dirty="0">
                <a:solidFill>
                  <a:schemeClr val="bg1">
                    <a:lumMod val="85000"/>
                  </a:schemeClr>
                </a:solidFill>
                <a:latin typeface="Staatliches" pitchFamily="2" charset="0"/>
              </a:rPr>
              <a:t>3</a:t>
            </a:r>
            <a:endParaRPr lang="en-IN" sz="2800" dirty="0">
              <a:solidFill>
                <a:schemeClr val="bg1">
                  <a:lumMod val="85000"/>
                </a:schemeClr>
              </a:solidFill>
              <a:latin typeface="Staatliches" pitchFamily="2" charset="0"/>
            </a:endParaRPr>
          </a:p>
        </p:txBody>
      </p:sp>
      <p:sp>
        <p:nvSpPr>
          <p:cNvPr id="22" name="TextBox 21">
            <a:extLst>
              <a:ext uri="{FF2B5EF4-FFF2-40B4-BE49-F238E27FC236}">
                <a16:creationId xmlns:a16="http://schemas.microsoft.com/office/drawing/2014/main" id="{99E8BFA6-6E5E-AC01-51D2-F734938AF72D}"/>
              </a:ext>
            </a:extLst>
          </p:cNvPr>
          <p:cNvSpPr txBox="1"/>
          <p:nvPr/>
        </p:nvSpPr>
        <p:spPr>
          <a:xfrm>
            <a:off x="1436407" y="3314933"/>
            <a:ext cx="2481068" cy="369332"/>
          </a:xfrm>
          <a:prstGeom prst="rect">
            <a:avLst/>
          </a:prstGeom>
          <a:noFill/>
        </p:spPr>
        <p:txBody>
          <a:bodyPr wrap="square">
            <a:spAutoFit/>
          </a:bodyPr>
          <a:lstStyle/>
          <a:p>
            <a:r>
              <a:rPr lang="en-IN" i="0" dirty="0">
                <a:solidFill>
                  <a:schemeClr val="bg1">
                    <a:lumMod val="85000"/>
                  </a:schemeClr>
                </a:solidFill>
                <a:effectLst/>
                <a:latin typeface="Staatliches" pitchFamily="2" charset="0"/>
              </a:rPr>
              <a:t>Superconducting Qubits</a:t>
            </a:r>
            <a:endParaRPr lang="en-IN" sz="1800" dirty="0">
              <a:solidFill>
                <a:schemeClr val="bg1">
                  <a:lumMod val="85000"/>
                </a:schemeClr>
              </a:solidFill>
              <a:latin typeface="Staatliches" pitchFamily="2" charset="0"/>
            </a:endParaRPr>
          </a:p>
        </p:txBody>
      </p:sp>
      <p:sp>
        <p:nvSpPr>
          <p:cNvPr id="24" name="TextBox 23">
            <a:extLst>
              <a:ext uri="{FF2B5EF4-FFF2-40B4-BE49-F238E27FC236}">
                <a16:creationId xmlns:a16="http://schemas.microsoft.com/office/drawing/2014/main" id="{6F447AE9-9304-ECFD-740E-0867C41417CB}"/>
              </a:ext>
            </a:extLst>
          </p:cNvPr>
          <p:cNvSpPr txBox="1"/>
          <p:nvPr/>
        </p:nvSpPr>
        <p:spPr>
          <a:xfrm>
            <a:off x="5003850" y="3224213"/>
            <a:ext cx="2208569" cy="646331"/>
          </a:xfrm>
          <a:prstGeom prst="rect">
            <a:avLst/>
          </a:prstGeom>
          <a:noFill/>
        </p:spPr>
        <p:txBody>
          <a:bodyPr wrap="square">
            <a:spAutoFit/>
          </a:bodyPr>
          <a:lstStyle/>
          <a:p>
            <a:pPr algn="ctr"/>
            <a:r>
              <a:rPr lang="en-IN" i="0" dirty="0">
                <a:solidFill>
                  <a:schemeClr val="bg1">
                    <a:lumMod val="85000"/>
                  </a:schemeClr>
                </a:solidFill>
                <a:effectLst/>
                <a:latin typeface="Staatliches" pitchFamily="2" charset="0"/>
              </a:rPr>
              <a:t>Trapped Ion Quantum </a:t>
            </a:r>
          </a:p>
          <a:p>
            <a:pPr algn="ctr"/>
            <a:r>
              <a:rPr lang="en-IN" i="0" dirty="0">
                <a:solidFill>
                  <a:schemeClr val="bg1">
                    <a:lumMod val="85000"/>
                  </a:schemeClr>
                </a:solidFill>
                <a:effectLst/>
                <a:latin typeface="Staatliches" pitchFamily="2" charset="0"/>
              </a:rPr>
              <a:t>Computers</a:t>
            </a:r>
            <a:endParaRPr lang="en-IN" dirty="0">
              <a:solidFill>
                <a:schemeClr val="bg1">
                  <a:lumMod val="85000"/>
                </a:schemeClr>
              </a:solidFill>
              <a:latin typeface="Staatliches" pitchFamily="2" charset="0"/>
            </a:endParaRPr>
          </a:p>
        </p:txBody>
      </p:sp>
      <p:sp>
        <p:nvSpPr>
          <p:cNvPr id="25" name="TextBox 24">
            <a:extLst>
              <a:ext uri="{FF2B5EF4-FFF2-40B4-BE49-F238E27FC236}">
                <a16:creationId xmlns:a16="http://schemas.microsoft.com/office/drawing/2014/main" id="{CD012040-AA70-11EA-298F-7EF21F483B26}"/>
              </a:ext>
            </a:extLst>
          </p:cNvPr>
          <p:cNvSpPr txBox="1"/>
          <p:nvPr/>
        </p:nvSpPr>
        <p:spPr>
          <a:xfrm>
            <a:off x="8638716" y="3313346"/>
            <a:ext cx="2198186" cy="369332"/>
          </a:xfrm>
          <a:prstGeom prst="rect">
            <a:avLst/>
          </a:prstGeom>
          <a:noFill/>
        </p:spPr>
        <p:txBody>
          <a:bodyPr wrap="square">
            <a:spAutoFit/>
          </a:bodyPr>
          <a:lstStyle/>
          <a:p>
            <a:pPr algn="ctr"/>
            <a:r>
              <a:rPr lang="en-IN" i="0" dirty="0">
                <a:solidFill>
                  <a:schemeClr val="bg1">
                    <a:lumMod val="85000"/>
                  </a:schemeClr>
                </a:solidFill>
                <a:effectLst/>
                <a:latin typeface="Staatliches" pitchFamily="2" charset="0"/>
              </a:rPr>
              <a:t>Topological Qubits</a:t>
            </a:r>
            <a:endParaRPr lang="en-IN" dirty="0">
              <a:solidFill>
                <a:schemeClr val="bg1">
                  <a:lumMod val="85000"/>
                </a:schemeClr>
              </a:solidFill>
              <a:latin typeface="Staatliches" pitchFamily="2" charset="0"/>
              <a:cs typeface="Poppins" panose="00000500000000000000" pitchFamily="2" charset="0"/>
            </a:endParaRPr>
          </a:p>
        </p:txBody>
      </p:sp>
      <p:sp>
        <p:nvSpPr>
          <p:cNvPr id="27" name="TextBox 26">
            <a:extLst>
              <a:ext uri="{FF2B5EF4-FFF2-40B4-BE49-F238E27FC236}">
                <a16:creationId xmlns:a16="http://schemas.microsoft.com/office/drawing/2014/main" id="{AAE84EBF-2C3D-89B3-F073-C1334684CE26}"/>
              </a:ext>
            </a:extLst>
          </p:cNvPr>
          <p:cNvSpPr txBox="1"/>
          <p:nvPr/>
        </p:nvSpPr>
        <p:spPr>
          <a:xfrm>
            <a:off x="1438254" y="3784261"/>
            <a:ext cx="2301158" cy="1692771"/>
          </a:xfrm>
          <a:prstGeom prst="rect">
            <a:avLst/>
          </a:prstGeom>
          <a:noFill/>
        </p:spPr>
        <p:txBody>
          <a:bodyPr wrap="square">
            <a:spAutoFit/>
          </a:bodyPr>
          <a:lstStyle/>
          <a:p>
            <a:r>
              <a:rPr lang="en-US" sz="1300" b="0" i="0" dirty="0">
                <a:solidFill>
                  <a:schemeClr val="bg1">
                    <a:lumMod val="85000"/>
                  </a:schemeClr>
                </a:solidFill>
                <a:effectLst/>
                <a:latin typeface="Niramit Medium" panose="00000600000000000000" pitchFamily="2" charset="-34"/>
                <a:cs typeface="Niramit Medium" panose="00000600000000000000" pitchFamily="2" charset="-34"/>
              </a:rPr>
              <a:t>Superconducting qubits are one of the most widely used types of qubits in quantum computing. They are tiny circuits made from superconducting materials that can carry electrical current</a:t>
            </a:r>
            <a:endParaRPr lang="en-IN" sz="13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28" name="TextBox 27">
            <a:extLst>
              <a:ext uri="{FF2B5EF4-FFF2-40B4-BE49-F238E27FC236}">
                <a16:creationId xmlns:a16="http://schemas.microsoft.com/office/drawing/2014/main" id="{BF443C17-BC58-98D3-A296-E4473997CB55}"/>
              </a:ext>
            </a:extLst>
          </p:cNvPr>
          <p:cNvSpPr txBox="1"/>
          <p:nvPr/>
        </p:nvSpPr>
        <p:spPr>
          <a:xfrm>
            <a:off x="4908837" y="3806445"/>
            <a:ext cx="2431494" cy="1692771"/>
          </a:xfrm>
          <a:prstGeom prst="rect">
            <a:avLst/>
          </a:prstGeom>
          <a:noFill/>
        </p:spPr>
        <p:txBody>
          <a:bodyPr wrap="square">
            <a:spAutoFit/>
          </a:bodyPr>
          <a:lstStyle/>
          <a:p>
            <a:r>
              <a:rPr lang="en-US" sz="1300" b="0" i="0" dirty="0">
                <a:solidFill>
                  <a:schemeClr val="bg1">
                    <a:lumMod val="85000"/>
                  </a:schemeClr>
                </a:solidFill>
                <a:effectLst/>
                <a:latin typeface="Niramit Medium" panose="00000600000000000000" pitchFamily="2" charset="-34"/>
                <a:cs typeface="Niramit Medium" panose="00000600000000000000" pitchFamily="2" charset="-34"/>
              </a:rPr>
              <a:t>Trapped ion quantum computers use ions (usually trapped in electromagnetic fields) as qubits. These qubits are manipulated using lasers. Companies like Ion and Honeywell are actively working.</a:t>
            </a:r>
            <a:endParaRPr lang="en-IN" sz="13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29" name="TextBox 28">
            <a:extLst>
              <a:ext uri="{FF2B5EF4-FFF2-40B4-BE49-F238E27FC236}">
                <a16:creationId xmlns:a16="http://schemas.microsoft.com/office/drawing/2014/main" id="{26A5E563-8123-2E2C-C50A-9720F227622A}"/>
              </a:ext>
            </a:extLst>
          </p:cNvPr>
          <p:cNvSpPr txBox="1"/>
          <p:nvPr/>
        </p:nvSpPr>
        <p:spPr>
          <a:xfrm>
            <a:off x="8639621" y="3728159"/>
            <a:ext cx="2301158" cy="1492716"/>
          </a:xfrm>
          <a:prstGeom prst="rect">
            <a:avLst/>
          </a:prstGeom>
          <a:noFill/>
        </p:spPr>
        <p:txBody>
          <a:bodyPr wrap="square">
            <a:spAutoFit/>
          </a:bodyPr>
          <a:lstStyle/>
          <a:p>
            <a:r>
              <a:rPr lang="en-US" sz="1300" b="0" i="0" dirty="0">
                <a:solidFill>
                  <a:schemeClr val="bg1">
                    <a:lumMod val="85000"/>
                  </a:schemeClr>
                </a:solidFill>
                <a:effectLst/>
                <a:latin typeface="Niramit Medium" panose="00000600000000000000" pitchFamily="2" charset="-34"/>
                <a:cs typeface="Niramit Medium" panose="00000600000000000000" pitchFamily="2" charset="-34"/>
              </a:rPr>
              <a:t>Topological qubits are a relatively new approach to quantum computing. They are based on the concept of topological quantum states that are highly robust against errors. </a:t>
            </a:r>
            <a:endParaRPr lang="en-IN" sz="1300" dirty="0">
              <a:solidFill>
                <a:schemeClr val="bg1">
                  <a:lumMod val="85000"/>
                </a:schemeClr>
              </a:solidFill>
              <a:latin typeface="Niramit Medium" panose="00000600000000000000" pitchFamily="2" charset="-34"/>
              <a:cs typeface="Niramit Medium" panose="00000600000000000000" pitchFamily="2" charset="-34"/>
            </a:endParaRPr>
          </a:p>
        </p:txBody>
      </p:sp>
    </p:spTree>
    <p:extLst>
      <p:ext uri="{BB962C8B-B14F-4D97-AF65-F5344CB8AC3E}">
        <p14:creationId xmlns:p14="http://schemas.microsoft.com/office/powerpoint/2010/main" val="376140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55E884DC-C907-4A5C-BBE0-8E1D28D696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8138" y="3217963"/>
            <a:ext cx="3349530" cy="1114425"/>
          </a:xfrm>
          <a:prstGeom prst="rect">
            <a:avLst/>
          </a:prstGeom>
        </p:spPr>
      </p:pic>
      <p:pic>
        <p:nvPicPr>
          <p:cNvPr id="52" name="Graphic 51">
            <a:extLst>
              <a:ext uri="{FF2B5EF4-FFF2-40B4-BE49-F238E27FC236}">
                <a16:creationId xmlns:a16="http://schemas.microsoft.com/office/drawing/2014/main" id="{6D8A8F34-CC81-E560-1E67-80ECEE96ED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4824" y="3252622"/>
            <a:ext cx="3349530" cy="1114425"/>
          </a:xfrm>
          <a:prstGeom prst="rect">
            <a:avLst/>
          </a:prstGeom>
        </p:spPr>
      </p:pic>
      <p:pic>
        <p:nvPicPr>
          <p:cNvPr id="51" name="Graphic 50">
            <a:extLst>
              <a:ext uri="{FF2B5EF4-FFF2-40B4-BE49-F238E27FC236}">
                <a16:creationId xmlns:a16="http://schemas.microsoft.com/office/drawing/2014/main" id="{01ECF84E-DC76-2A64-C747-C68C6C7822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72994" y="3241637"/>
            <a:ext cx="3349530" cy="1114425"/>
          </a:xfrm>
          <a:prstGeom prst="rect">
            <a:avLst/>
          </a:prstGeom>
        </p:spPr>
      </p:pic>
      <p:sp>
        <p:nvSpPr>
          <p:cNvPr id="3" name="TextBox 2">
            <a:extLst>
              <a:ext uri="{FF2B5EF4-FFF2-40B4-BE49-F238E27FC236}">
                <a16:creationId xmlns:a16="http://schemas.microsoft.com/office/drawing/2014/main" id="{4ED716F4-E76D-61E0-69CC-3825BD0CC463}"/>
              </a:ext>
            </a:extLst>
          </p:cNvPr>
          <p:cNvSpPr txBox="1"/>
          <p:nvPr/>
        </p:nvSpPr>
        <p:spPr>
          <a:xfrm>
            <a:off x="1234647" y="3530056"/>
            <a:ext cx="3290136" cy="461665"/>
          </a:xfrm>
          <a:prstGeom prst="rect">
            <a:avLst/>
          </a:prstGeom>
          <a:noFill/>
        </p:spPr>
        <p:txBody>
          <a:bodyPr wrap="square" rtlCol="0">
            <a:spAutoFit/>
          </a:bodyPr>
          <a:lstStyle/>
          <a:p>
            <a:r>
              <a:rPr lang="en-IN" sz="2400" i="0" dirty="0">
                <a:solidFill>
                  <a:schemeClr val="bg1">
                    <a:lumMod val="85000"/>
                  </a:schemeClr>
                </a:solidFill>
                <a:effectLst/>
                <a:latin typeface="Staatliches" pitchFamily="2" charset="0"/>
              </a:rPr>
              <a:t>FINANCE AND RISK  ANALYSIS</a:t>
            </a:r>
            <a:endParaRPr lang="en-IN" sz="2400" dirty="0">
              <a:solidFill>
                <a:schemeClr val="bg1">
                  <a:lumMod val="85000"/>
                </a:schemeClr>
              </a:solidFill>
              <a:latin typeface="Staatliches" pitchFamily="2" charset="0"/>
            </a:endParaRPr>
          </a:p>
        </p:txBody>
      </p:sp>
      <p:sp>
        <p:nvSpPr>
          <p:cNvPr id="4" name="TextBox 3">
            <a:extLst>
              <a:ext uri="{FF2B5EF4-FFF2-40B4-BE49-F238E27FC236}">
                <a16:creationId xmlns:a16="http://schemas.microsoft.com/office/drawing/2014/main" id="{1738351B-7DB1-A279-86ED-AC230871F6BE}"/>
              </a:ext>
            </a:extLst>
          </p:cNvPr>
          <p:cNvSpPr txBox="1"/>
          <p:nvPr/>
        </p:nvSpPr>
        <p:spPr>
          <a:xfrm>
            <a:off x="4268356" y="3538079"/>
            <a:ext cx="3663950" cy="461665"/>
          </a:xfrm>
          <a:prstGeom prst="rect">
            <a:avLst/>
          </a:prstGeom>
          <a:noFill/>
        </p:spPr>
        <p:txBody>
          <a:bodyPr wrap="square" rtlCol="0">
            <a:spAutoFit/>
          </a:bodyPr>
          <a:lstStyle/>
          <a:p>
            <a:pPr algn="ctr"/>
            <a:r>
              <a:rPr lang="en-IN" sz="2400" i="0" dirty="0">
                <a:solidFill>
                  <a:schemeClr val="bg1">
                    <a:lumMod val="85000"/>
                  </a:schemeClr>
                </a:solidFill>
                <a:effectLst/>
                <a:latin typeface="Staatliches" pitchFamily="2" charset="0"/>
              </a:rPr>
              <a:t>SUPPLY CHAIN AND LOGISTICS</a:t>
            </a:r>
            <a:endParaRPr lang="en-IN" sz="2400" dirty="0">
              <a:solidFill>
                <a:schemeClr val="bg1">
                  <a:lumMod val="85000"/>
                </a:schemeClr>
              </a:solidFill>
              <a:latin typeface="Staatliches" pitchFamily="2" charset="0"/>
            </a:endParaRPr>
          </a:p>
        </p:txBody>
      </p:sp>
      <p:sp>
        <p:nvSpPr>
          <p:cNvPr id="9" name="TextBox 8">
            <a:extLst>
              <a:ext uri="{FF2B5EF4-FFF2-40B4-BE49-F238E27FC236}">
                <a16:creationId xmlns:a16="http://schemas.microsoft.com/office/drawing/2014/main" id="{B185B587-7CC8-CBD6-CD01-F7582260BABB}"/>
              </a:ext>
            </a:extLst>
          </p:cNvPr>
          <p:cNvSpPr txBox="1"/>
          <p:nvPr/>
        </p:nvSpPr>
        <p:spPr>
          <a:xfrm>
            <a:off x="7496519" y="3399392"/>
            <a:ext cx="3663950" cy="830997"/>
          </a:xfrm>
          <a:prstGeom prst="rect">
            <a:avLst/>
          </a:prstGeom>
          <a:noFill/>
        </p:spPr>
        <p:txBody>
          <a:bodyPr wrap="square">
            <a:spAutoFit/>
          </a:bodyPr>
          <a:lstStyle/>
          <a:p>
            <a:pPr algn="ctr"/>
            <a:r>
              <a:rPr lang="en-IN" sz="2400" i="0" dirty="0">
                <a:solidFill>
                  <a:schemeClr val="bg1">
                    <a:lumMod val="85000"/>
                  </a:schemeClr>
                </a:solidFill>
                <a:effectLst/>
                <a:latin typeface="Staatliches" pitchFamily="2" charset="0"/>
              </a:rPr>
              <a:t>Pharmaceuticals and </a:t>
            </a:r>
          </a:p>
          <a:p>
            <a:pPr algn="ctr"/>
            <a:r>
              <a:rPr lang="en-IN" sz="2400" i="0" dirty="0">
                <a:solidFill>
                  <a:schemeClr val="bg1">
                    <a:lumMod val="85000"/>
                  </a:schemeClr>
                </a:solidFill>
                <a:effectLst/>
                <a:latin typeface="Staatliches" pitchFamily="2" charset="0"/>
              </a:rPr>
              <a:t>Drug Discovery</a:t>
            </a:r>
            <a:endParaRPr lang="en-IN" sz="2400" dirty="0">
              <a:solidFill>
                <a:schemeClr val="bg1">
                  <a:lumMod val="85000"/>
                </a:schemeClr>
              </a:solidFill>
              <a:latin typeface="Staatliches" pitchFamily="2" charset="0"/>
            </a:endParaRPr>
          </a:p>
        </p:txBody>
      </p:sp>
      <p:pic>
        <p:nvPicPr>
          <p:cNvPr id="23" name="Graphic 22">
            <a:extLst>
              <a:ext uri="{FF2B5EF4-FFF2-40B4-BE49-F238E27FC236}">
                <a16:creationId xmlns:a16="http://schemas.microsoft.com/office/drawing/2014/main" id="{8E8DBB34-7142-A233-B851-DE6422830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8944" y="4939030"/>
            <a:ext cx="9515206" cy="3440113"/>
          </a:xfrm>
          <a:prstGeom prst="rect">
            <a:avLst/>
          </a:prstGeom>
        </p:spPr>
      </p:pic>
      <p:sp>
        <p:nvSpPr>
          <p:cNvPr id="29" name="TextBox 28">
            <a:extLst>
              <a:ext uri="{FF2B5EF4-FFF2-40B4-BE49-F238E27FC236}">
                <a16:creationId xmlns:a16="http://schemas.microsoft.com/office/drawing/2014/main" id="{20683C56-A75B-1E46-A636-4BBE889FBD20}"/>
              </a:ext>
            </a:extLst>
          </p:cNvPr>
          <p:cNvSpPr txBox="1"/>
          <p:nvPr/>
        </p:nvSpPr>
        <p:spPr>
          <a:xfrm>
            <a:off x="1094839" y="4810421"/>
            <a:ext cx="3362891" cy="830997"/>
          </a:xfrm>
          <a:prstGeom prst="rect">
            <a:avLst/>
          </a:prstGeom>
          <a:noFill/>
        </p:spPr>
        <p:txBody>
          <a:bodyPr wrap="square">
            <a:spAutoFit/>
          </a:bodyPr>
          <a:lstStyle/>
          <a:p>
            <a:pPr algn="ct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Quantum computing optimizes portfolios pricing derivatives, enabling risk assessment.</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34" name="TextBox 33">
            <a:extLst>
              <a:ext uri="{FF2B5EF4-FFF2-40B4-BE49-F238E27FC236}">
                <a16:creationId xmlns:a16="http://schemas.microsoft.com/office/drawing/2014/main" id="{F041691C-ECC7-82B5-9080-F045428EACB7}"/>
              </a:ext>
            </a:extLst>
          </p:cNvPr>
          <p:cNvSpPr txBox="1"/>
          <p:nvPr/>
        </p:nvSpPr>
        <p:spPr>
          <a:xfrm>
            <a:off x="4400731" y="4793569"/>
            <a:ext cx="3597675" cy="1077218"/>
          </a:xfrm>
          <a:prstGeom prst="rect">
            <a:avLst/>
          </a:prstGeom>
          <a:noFill/>
        </p:spPr>
        <p:txBody>
          <a:bodyPr wrap="square">
            <a:spAutoFit/>
          </a:bodyPr>
          <a:lstStyle/>
          <a:p>
            <a:pPr algn="ct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Quantum algorithms streamline route planning, inventory management, and demand forecasting for cost savings.</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sp>
        <p:nvSpPr>
          <p:cNvPr id="37" name="TextBox 36">
            <a:extLst>
              <a:ext uri="{FF2B5EF4-FFF2-40B4-BE49-F238E27FC236}">
                <a16:creationId xmlns:a16="http://schemas.microsoft.com/office/drawing/2014/main" id="{39EBD3DA-CA70-477D-FBD5-CB30B54A34D7}"/>
              </a:ext>
            </a:extLst>
          </p:cNvPr>
          <p:cNvSpPr txBox="1"/>
          <p:nvPr/>
        </p:nvSpPr>
        <p:spPr>
          <a:xfrm>
            <a:off x="7769256" y="4837031"/>
            <a:ext cx="3319840" cy="830997"/>
          </a:xfrm>
          <a:prstGeom prst="rect">
            <a:avLst/>
          </a:prstGeom>
          <a:noFill/>
        </p:spPr>
        <p:txBody>
          <a:bodyPr wrap="square">
            <a:spAutoFit/>
          </a:bodyPr>
          <a:lstStyle/>
          <a:p>
            <a:pPr algn="ctr"/>
            <a:r>
              <a:rPr lang="en-US" sz="1600" b="0" i="0" dirty="0">
                <a:solidFill>
                  <a:schemeClr val="bg1">
                    <a:lumMod val="85000"/>
                  </a:schemeClr>
                </a:solidFill>
                <a:effectLst/>
                <a:latin typeface="Niramit Medium" panose="00000600000000000000" pitchFamily="2" charset="-34"/>
                <a:cs typeface="Niramit Medium" panose="00000600000000000000" pitchFamily="2" charset="-34"/>
              </a:rPr>
              <a:t>Quantum simulations accelerate drug discovery by modeling molecular interactions..</a:t>
            </a:r>
            <a:endParaRPr lang="en-IN" sz="1600" dirty="0">
              <a:solidFill>
                <a:schemeClr val="bg1">
                  <a:lumMod val="85000"/>
                </a:schemeClr>
              </a:solidFill>
              <a:latin typeface="Niramit Medium" panose="00000600000000000000" pitchFamily="2" charset="-34"/>
              <a:cs typeface="Niramit Medium" panose="00000600000000000000" pitchFamily="2" charset="-34"/>
            </a:endParaRPr>
          </a:p>
        </p:txBody>
      </p:sp>
      <p:pic>
        <p:nvPicPr>
          <p:cNvPr id="38" name="Graphic 37">
            <a:extLst>
              <a:ext uri="{FF2B5EF4-FFF2-40B4-BE49-F238E27FC236}">
                <a16:creationId xmlns:a16="http://schemas.microsoft.com/office/drawing/2014/main" id="{2C19E7B4-17A2-9F3B-75B7-0F9DE2A141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7759" y="5226281"/>
            <a:ext cx="9515206" cy="3440113"/>
          </a:xfrm>
          <a:prstGeom prst="rect">
            <a:avLst/>
          </a:prstGeom>
        </p:spPr>
      </p:pic>
      <p:sp>
        <p:nvSpPr>
          <p:cNvPr id="42" name="TextBox 41">
            <a:extLst>
              <a:ext uri="{FF2B5EF4-FFF2-40B4-BE49-F238E27FC236}">
                <a16:creationId xmlns:a16="http://schemas.microsoft.com/office/drawing/2014/main" id="{FB797FAA-D9D5-CB5B-7303-F3AC03415F43}"/>
              </a:ext>
            </a:extLst>
          </p:cNvPr>
          <p:cNvSpPr txBox="1"/>
          <p:nvPr/>
        </p:nvSpPr>
        <p:spPr>
          <a:xfrm>
            <a:off x="2527059" y="1047678"/>
            <a:ext cx="7194495" cy="707886"/>
          </a:xfrm>
          <a:prstGeom prst="rect">
            <a:avLst/>
          </a:prstGeom>
          <a:noFill/>
        </p:spPr>
        <p:txBody>
          <a:bodyPr wrap="square">
            <a:spAutoFit/>
          </a:bodyPr>
          <a:lstStyle/>
          <a:p>
            <a:pPr algn="ctr"/>
            <a:r>
              <a:rPr lang="en-IN" sz="4000" i="0" dirty="0">
                <a:solidFill>
                  <a:schemeClr val="bg1">
                    <a:lumMod val="85000"/>
                  </a:schemeClr>
                </a:solidFill>
                <a:effectLst/>
                <a:latin typeface="Staatliches" pitchFamily="2" charset="0"/>
              </a:rPr>
              <a:t>Quantum Computing in Industry</a:t>
            </a:r>
            <a:endParaRPr lang="en-IN" sz="4000" dirty="0">
              <a:solidFill>
                <a:schemeClr val="bg1">
                  <a:lumMod val="85000"/>
                </a:schemeClr>
              </a:solidFill>
              <a:latin typeface="Staatliches" pitchFamily="2" charset="0"/>
            </a:endParaRPr>
          </a:p>
        </p:txBody>
      </p:sp>
      <p:sp>
        <p:nvSpPr>
          <p:cNvPr id="44" name="TextBox 43">
            <a:extLst>
              <a:ext uri="{FF2B5EF4-FFF2-40B4-BE49-F238E27FC236}">
                <a16:creationId xmlns:a16="http://schemas.microsoft.com/office/drawing/2014/main" id="{6B40A032-A79C-D9D4-3786-039DAC2C2023}"/>
              </a:ext>
            </a:extLst>
          </p:cNvPr>
          <p:cNvSpPr txBox="1"/>
          <p:nvPr/>
        </p:nvSpPr>
        <p:spPr>
          <a:xfrm>
            <a:off x="1088145" y="2028439"/>
            <a:ext cx="10072324" cy="646331"/>
          </a:xfrm>
          <a:prstGeom prst="rect">
            <a:avLst/>
          </a:prstGeom>
          <a:noFill/>
        </p:spPr>
        <p:txBody>
          <a:bodyPr wrap="square">
            <a:spAutoFit/>
          </a:bodyPr>
          <a:lstStyle/>
          <a:p>
            <a:pPr algn="ctr"/>
            <a:r>
              <a:rPr lang="en-US" b="0" i="0" dirty="0">
                <a:solidFill>
                  <a:schemeClr val="bg1">
                    <a:lumMod val="85000"/>
                  </a:schemeClr>
                </a:solidFill>
                <a:effectLst/>
                <a:latin typeface="Niramit Medium" panose="00000600000000000000" pitchFamily="2" charset="-34"/>
                <a:cs typeface="Niramit Medium" panose="00000600000000000000" pitchFamily="2" charset="-34"/>
              </a:rPr>
              <a:t>Quantum computing has the potential to revolutionize various industries by offering the capability to solve complex problems much faster than classical computers.</a:t>
            </a:r>
            <a:endParaRPr lang="en-IN" dirty="0">
              <a:solidFill>
                <a:schemeClr val="bg1">
                  <a:lumMod val="85000"/>
                </a:schemeClr>
              </a:solidFill>
              <a:latin typeface="Niramit Medium" panose="00000600000000000000" pitchFamily="2" charset="-34"/>
              <a:cs typeface="Niramit Medium" panose="00000600000000000000" pitchFamily="2" charset="-34"/>
            </a:endParaRPr>
          </a:p>
        </p:txBody>
      </p:sp>
    </p:spTree>
    <p:extLst>
      <p:ext uri="{BB962C8B-B14F-4D97-AF65-F5344CB8AC3E}">
        <p14:creationId xmlns:p14="http://schemas.microsoft.com/office/powerpoint/2010/main" val="194985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7EED212-0326-97DB-D80B-A6EBF6BBD898}"/>
              </a:ext>
            </a:extLst>
          </p:cNvPr>
          <p:cNvPicPr>
            <a:picLocks noChangeAspect="1"/>
          </p:cNvPicPr>
          <p:nvPr/>
        </p:nvPicPr>
        <p:blipFill>
          <a:blip r:embed="rId2">
            <a:alphaModFix amt="23000"/>
            <a:extLst>
              <a:ext uri="{96DAC541-7B7A-43D3-8B79-37D633B846F1}">
                <asvg:svgBlip xmlns:asvg="http://schemas.microsoft.com/office/drawing/2016/SVG/main" r:embed="rId3"/>
              </a:ext>
            </a:extLst>
          </a:blip>
          <a:stretch>
            <a:fillRect/>
          </a:stretch>
        </p:blipFill>
        <p:spPr>
          <a:xfrm rot="16200000">
            <a:off x="-5755101" y="-6631888"/>
            <a:ext cx="9335080" cy="10157342"/>
          </a:xfrm>
          <a:prstGeom prst="rect">
            <a:avLst/>
          </a:prstGeom>
        </p:spPr>
      </p:pic>
      <p:pic>
        <p:nvPicPr>
          <p:cNvPr id="3" name="Graphic 2">
            <a:extLst>
              <a:ext uri="{FF2B5EF4-FFF2-40B4-BE49-F238E27FC236}">
                <a16:creationId xmlns:a16="http://schemas.microsoft.com/office/drawing/2014/main" id="{810A71A3-5FE8-D352-1873-D689763BB028}"/>
              </a:ext>
            </a:extLst>
          </p:cNvPr>
          <p:cNvPicPr>
            <a:picLocks noChangeAspect="1"/>
          </p:cNvPicPr>
          <p:nvPr/>
        </p:nvPicPr>
        <p:blipFill>
          <a:blip r:embed="rId2">
            <a:alphaModFix amt="15000"/>
            <a:extLst>
              <a:ext uri="{96DAC541-7B7A-43D3-8B79-37D633B846F1}">
                <asvg:svgBlip xmlns:asvg="http://schemas.microsoft.com/office/drawing/2016/SVG/main" r:embed="rId3"/>
              </a:ext>
            </a:extLst>
          </a:blip>
          <a:stretch>
            <a:fillRect/>
          </a:stretch>
        </p:blipFill>
        <p:spPr>
          <a:xfrm rot="16200000">
            <a:off x="8460664" y="1504982"/>
            <a:ext cx="9335080" cy="10157342"/>
          </a:xfrm>
          <a:prstGeom prst="rect">
            <a:avLst/>
          </a:prstGeom>
        </p:spPr>
      </p:pic>
      <p:pic>
        <p:nvPicPr>
          <p:cNvPr id="4" name="Graphic 3">
            <a:extLst>
              <a:ext uri="{FF2B5EF4-FFF2-40B4-BE49-F238E27FC236}">
                <a16:creationId xmlns:a16="http://schemas.microsoft.com/office/drawing/2014/main" id="{29B2F55E-22C6-9E01-2C2E-1C1C59A3D8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300" y="395308"/>
            <a:ext cx="13843000" cy="7358743"/>
          </a:xfrm>
          <a:prstGeom prst="rect">
            <a:avLst/>
          </a:prstGeom>
        </p:spPr>
      </p:pic>
      <p:pic>
        <p:nvPicPr>
          <p:cNvPr id="13" name="Graphic 12">
            <a:extLst>
              <a:ext uri="{FF2B5EF4-FFF2-40B4-BE49-F238E27FC236}">
                <a16:creationId xmlns:a16="http://schemas.microsoft.com/office/drawing/2014/main" id="{0F9636A1-B39E-E62D-FE07-3536DE257F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0545" y="2052411"/>
            <a:ext cx="9250910" cy="4053113"/>
          </a:xfrm>
          <a:prstGeom prst="rect">
            <a:avLst/>
          </a:prstGeom>
        </p:spPr>
      </p:pic>
      <p:sp>
        <p:nvSpPr>
          <p:cNvPr id="17" name="TextBox 16">
            <a:extLst>
              <a:ext uri="{FF2B5EF4-FFF2-40B4-BE49-F238E27FC236}">
                <a16:creationId xmlns:a16="http://schemas.microsoft.com/office/drawing/2014/main" id="{B21E4A04-9CEC-F9B4-52FA-950677BA434D}"/>
              </a:ext>
            </a:extLst>
          </p:cNvPr>
          <p:cNvSpPr txBox="1"/>
          <p:nvPr/>
        </p:nvSpPr>
        <p:spPr>
          <a:xfrm>
            <a:off x="2057400" y="3894301"/>
            <a:ext cx="1508125" cy="369332"/>
          </a:xfrm>
          <a:prstGeom prst="rect">
            <a:avLst/>
          </a:prstGeom>
          <a:noFill/>
        </p:spPr>
        <p:txBody>
          <a:bodyPr wrap="square">
            <a:spAutoFit/>
          </a:bodyPr>
          <a:lstStyle/>
          <a:p>
            <a:r>
              <a:rPr lang="en-IN" b="0" i="0" dirty="0">
                <a:solidFill>
                  <a:schemeClr val="bg1">
                    <a:lumMod val="85000"/>
                  </a:schemeClr>
                </a:solidFill>
                <a:effectLst/>
                <a:latin typeface="Staatliches" pitchFamily="2" charset="0"/>
              </a:rPr>
              <a:t>Entanglement</a:t>
            </a:r>
            <a:endParaRPr lang="en-IN" dirty="0">
              <a:solidFill>
                <a:schemeClr val="bg1">
                  <a:lumMod val="85000"/>
                </a:schemeClr>
              </a:solidFill>
              <a:latin typeface="Staatliches" pitchFamily="2" charset="0"/>
            </a:endParaRPr>
          </a:p>
        </p:txBody>
      </p:sp>
      <p:sp>
        <p:nvSpPr>
          <p:cNvPr id="19" name="TextBox 18">
            <a:extLst>
              <a:ext uri="{FF2B5EF4-FFF2-40B4-BE49-F238E27FC236}">
                <a16:creationId xmlns:a16="http://schemas.microsoft.com/office/drawing/2014/main" id="{191EECF1-AE46-F890-96CB-78A2E1F659CB}"/>
              </a:ext>
            </a:extLst>
          </p:cNvPr>
          <p:cNvSpPr txBox="1"/>
          <p:nvPr/>
        </p:nvSpPr>
        <p:spPr>
          <a:xfrm>
            <a:off x="3738562" y="2825234"/>
            <a:ext cx="1508125" cy="369332"/>
          </a:xfrm>
          <a:prstGeom prst="rect">
            <a:avLst/>
          </a:prstGeom>
          <a:noFill/>
        </p:spPr>
        <p:txBody>
          <a:bodyPr wrap="square">
            <a:spAutoFit/>
          </a:bodyPr>
          <a:lstStyle/>
          <a:p>
            <a:r>
              <a:rPr lang="en-IN" b="0" i="0" dirty="0">
                <a:solidFill>
                  <a:schemeClr val="bg1">
                    <a:lumMod val="85000"/>
                  </a:schemeClr>
                </a:solidFill>
                <a:effectLst/>
                <a:latin typeface="Staatliches" pitchFamily="2" charset="0"/>
              </a:rPr>
              <a:t>Superposition</a:t>
            </a:r>
            <a:endParaRPr lang="en-IN" dirty="0">
              <a:solidFill>
                <a:schemeClr val="bg1">
                  <a:lumMod val="85000"/>
                </a:schemeClr>
              </a:solidFill>
              <a:latin typeface="Staatliches" pitchFamily="2" charset="0"/>
            </a:endParaRPr>
          </a:p>
        </p:txBody>
      </p:sp>
      <p:sp>
        <p:nvSpPr>
          <p:cNvPr id="20" name="TextBox 19">
            <a:extLst>
              <a:ext uri="{FF2B5EF4-FFF2-40B4-BE49-F238E27FC236}">
                <a16:creationId xmlns:a16="http://schemas.microsoft.com/office/drawing/2014/main" id="{A464D1A7-3BCB-AD37-2BED-F82957C5333B}"/>
              </a:ext>
            </a:extLst>
          </p:cNvPr>
          <p:cNvSpPr txBox="1"/>
          <p:nvPr/>
        </p:nvSpPr>
        <p:spPr>
          <a:xfrm>
            <a:off x="3738562" y="5035034"/>
            <a:ext cx="1508125" cy="369332"/>
          </a:xfrm>
          <a:prstGeom prst="rect">
            <a:avLst/>
          </a:prstGeom>
          <a:noFill/>
        </p:spPr>
        <p:txBody>
          <a:bodyPr wrap="square">
            <a:spAutoFit/>
          </a:bodyPr>
          <a:lstStyle/>
          <a:p>
            <a:r>
              <a:rPr lang="en-IN" b="0" i="0" dirty="0">
                <a:solidFill>
                  <a:schemeClr val="bg1">
                    <a:lumMod val="85000"/>
                  </a:schemeClr>
                </a:solidFill>
                <a:effectLst/>
                <a:latin typeface="Staatliches" pitchFamily="2" charset="0"/>
              </a:rPr>
              <a:t>Quantum Gates</a:t>
            </a:r>
            <a:endParaRPr lang="en-IN" dirty="0">
              <a:solidFill>
                <a:schemeClr val="bg1">
                  <a:lumMod val="85000"/>
                </a:schemeClr>
              </a:solidFill>
              <a:latin typeface="Staatliches" pitchFamily="2" charset="0"/>
            </a:endParaRPr>
          </a:p>
        </p:txBody>
      </p:sp>
      <p:sp>
        <p:nvSpPr>
          <p:cNvPr id="21" name="TextBox 20">
            <a:extLst>
              <a:ext uri="{FF2B5EF4-FFF2-40B4-BE49-F238E27FC236}">
                <a16:creationId xmlns:a16="http://schemas.microsoft.com/office/drawing/2014/main" id="{2313E2F3-0CF7-33CF-009C-B3E3C11C0FAE}"/>
              </a:ext>
            </a:extLst>
          </p:cNvPr>
          <p:cNvSpPr txBox="1"/>
          <p:nvPr/>
        </p:nvSpPr>
        <p:spPr>
          <a:xfrm>
            <a:off x="6997700" y="2843768"/>
            <a:ext cx="1508125" cy="369332"/>
          </a:xfrm>
          <a:prstGeom prst="rect">
            <a:avLst/>
          </a:prstGeom>
          <a:noFill/>
        </p:spPr>
        <p:txBody>
          <a:bodyPr wrap="square">
            <a:spAutoFit/>
          </a:bodyPr>
          <a:lstStyle/>
          <a:p>
            <a:r>
              <a:rPr lang="en-IN" b="0" i="0" dirty="0">
                <a:solidFill>
                  <a:schemeClr val="bg1">
                    <a:lumMod val="85000"/>
                  </a:schemeClr>
                </a:solidFill>
                <a:effectLst/>
                <a:latin typeface="Staatliches" pitchFamily="2" charset="0"/>
              </a:rPr>
              <a:t>Quantum Gates</a:t>
            </a:r>
            <a:endParaRPr lang="en-IN" dirty="0">
              <a:solidFill>
                <a:schemeClr val="bg1">
                  <a:lumMod val="85000"/>
                </a:schemeClr>
              </a:solidFill>
              <a:latin typeface="Staatliches" pitchFamily="2" charset="0"/>
            </a:endParaRPr>
          </a:p>
        </p:txBody>
      </p:sp>
      <p:sp>
        <p:nvSpPr>
          <p:cNvPr id="24" name="TextBox 23">
            <a:extLst>
              <a:ext uri="{FF2B5EF4-FFF2-40B4-BE49-F238E27FC236}">
                <a16:creationId xmlns:a16="http://schemas.microsoft.com/office/drawing/2014/main" id="{03FC87D2-983F-86FD-3CE1-D28A3C04FF0C}"/>
              </a:ext>
            </a:extLst>
          </p:cNvPr>
          <p:cNvSpPr txBox="1"/>
          <p:nvPr/>
        </p:nvSpPr>
        <p:spPr>
          <a:xfrm>
            <a:off x="8839200" y="3755801"/>
            <a:ext cx="2273300" cy="646331"/>
          </a:xfrm>
          <a:prstGeom prst="rect">
            <a:avLst/>
          </a:prstGeom>
          <a:noFill/>
        </p:spPr>
        <p:txBody>
          <a:bodyPr wrap="square">
            <a:spAutoFit/>
          </a:bodyPr>
          <a:lstStyle/>
          <a:p>
            <a:r>
              <a:rPr lang="en-IN" b="0" i="0" dirty="0">
                <a:solidFill>
                  <a:schemeClr val="bg1">
                    <a:lumMod val="85000"/>
                  </a:schemeClr>
                </a:solidFill>
                <a:effectLst/>
                <a:latin typeface="Staatliches" pitchFamily="2" charset="0"/>
              </a:rPr>
              <a:t>Quantum </a:t>
            </a:r>
          </a:p>
          <a:p>
            <a:r>
              <a:rPr lang="en-IN" b="0" i="0" dirty="0">
                <a:solidFill>
                  <a:schemeClr val="bg1">
                    <a:lumMod val="85000"/>
                  </a:schemeClr>
                </a:solidFill>
                <a:effectLst/>
                <a:latin typeface="Staatliches" pitchFamily="2" charset="0"/>
              </a:rPr>
              <a:t>Algorithms</a:t>
            </a:r>
            <a:endParaRPr lang="en-IN" dirty="0">
              <a:solidFill>
                <a:schemeClr val="bg1">
                  <a:lumMod val="85000"/>
                </a:schemeClr>
              </a:solidFill>
              <a:latin typeface="Staatliches" pitchFamily="2" charset="0"/>
            </a:endParaRPr>
          </a:p>
        </p:txBody>
      </p:sp>
      <p:sp>
        <p:nvSpPr>
          <p:cNvPr id="25" name="TextBox 24">
            <a:extLst>
              <a:ext uri="{FF2B5EF4-FFF2-40B4-BE49-F238E27FC236}">
                <a16:creationId xmlns:a16="http://schemas.microsoft.com/office/drawing/2014/main" id="{7C83138B-5220-D3E0-7796-836BDCD275A1}"/>
              </a:ext>
            </a:extLst>
          </p:cNvPr>
          <p:cNvSpPr txBox="1"/>
          <p:nvPr/>
        </p:nvSpPr>
        <p:spPr>
          <a:xfrm>
            <a:off x="7086600" y="5048415"/>
            <a:ext cx="1508125" cy="369332"/>
          </a:xfrm>
          <a:prstGeom prst="rect">
            <a:avLst/>
          </a:prstGeom>
          <a:noFill/>
        </p:spPr>
        <p:txBody>
          <a:bodyPr wrap="square">
            <a:spAutoFit/>
          </a:bodyPr>
          <a:lstStyle/>
          <a:p>
            <a:r>
              <a:rPr lang="en-IN" b="0" i="0" dirty="0">
                <a:solidFill>
                  <a:schemeClr val="bg1">
                    <a:lumMod val="85000"/>
                  </a:schemeClr>
                </a:solidFill>
                <a:effectLst/>
                <a:latin typeface="Staatliches" pitchFamily="2" charset="0"/>
              </a:rPr>
              <a:t>Measurement</a:t>
            </a:r>
            <a:endParaRPr lang="en-IN" dirty="0">
              <a:solidFill>
                <a:schemeClr val="bg1">
                  <a:lumMod val="85000"/>
                </a:schemeClr>
              </a:solidFill>
              <a:latin typeface="Staatliches" pitchFamily="2" charset="0"/>
            </a:endParaRPr>
          </a:p>
        </p:txBody>
      </p:sp>
      <p:sp>
        <p:nvSpPr>
          <p:cNvPr id="27" name="TextBox 26">
            <a:extLst>
              <a:ext uri="{FF2B5EF4-FFF2-40B4-BE49-F238E27FC236}">
                <a16:creationId xmlns:a16="http://schemas.microsoft.com/office/drawing/2014/main" id="{AF45B811-2E42-88DC-7633-C7B7A33BF731}"/>
              </a:ext>
            </a:extLst>
          </p:cNvPr>
          <p:cNvSpPr txBox="1"/>
          <p:nvPr/>
        </p:nvSpPr>
        <p:spPr>
          <a:xfrm>
            <a:off x="2805226" y="965698"/>
            <a:ext cx="6596062" cy="707886"/>
          </a:xfrm>
          <a:prstGeom prst="rect">
            <a:avLst/>
          </a:prstGeom>
          <a:noFill/>
        </p:spPr>
        <p:txBody>
          <a:bodyPr wrap="square">
            <a:spAutoFit/>
          </a:bodyPr>
          <a:lstStyle/>
          <a:p>
            <a:pPr algn="ctr"/>
            <a:r>
              <a:rPr lang="en-US" sz="4000" b="0" i="0" dirty="0">
                <a:solidFill>
                  <a:schemeClr val="bg1">
                    <a:lumMod val="85000"/>
                  </a:schemeClr>
                </a:solidFill>
                <a:effectLst/>
                <a:latin typeface="Staatliches" pitchFamily="2" charset="0"/>
              </a:rPr>
              <a:t>How do Quantum Computers work</a:t>
            </a:r>
            <a:endParaRPr lang="en-IN" sz="4000" dirty="0">
              <a:solidFill>
                <a:schemeClr val="bg1">
                  <a:lumMod val="85000"/>
                </a:schemeClr>
              </a:solidFill>
              <a:latin typeface="Staatliches" pitchFamily="2" charset="0"/>
            </a:endParaRPr>
          </a:p>
        </p:txBody>
      </p:sp>
      <p:sp>
        <p:nvSpPr>
          <p:cNvPr id="29" name="TextBox 28">
            <a:extLst>
              <a:ext uri="{FF2B5EF4-FFF2-40B4-BE49-F238E27FC236}">
                <a16:creationId xmlns:a16="http://schemas.microsoft.com/office/drawing/2014/main" id="{94D3CE45-8D2B-CE39-FA62-3E237631A50F}"/>
              </a:ext>
            </a:extLst>
          </p:cNvPr>
          <p:cNvSpPr txBox="1"/>
          <p:nvPr/>
        </p:nvSpPr>
        <p:spPr>
          <a:xfrm>
            <a:off x="5341937" y="3663434"/>
            <a:ext cx="1508125" cy="830997"/>
          </a:xfrm>
          <a:prstGeom prst="rect">
            <a:avLst/>
          </a:prstGeom>
          <a:noFill/>
        </p:spPr>
        <p:txBody>
          <a:bodyPr wrap="square">
            <a:spAutoFit/>
          </a:bodyPr>
          <a:lstStyle/>
          <a:p>
            <a:pPr algn="ctr"/>
            <a:r>
              <a:rPr lang="en-US" sz="2400" b="0" i="0" dirty="0">
                <a:solidFill>
                  <a:schemeClr val="bg1">
                    <a:lumMod val="85000"/>
                  </a:schemeClr>
                </a:solidFill>
                <a:effectLst/>
                <a:latin typeface="Staatliches" pitchFamily="2" charset="0"/>
              </a:rPr>
              <a:t>Quantum </a:t>
            </a:r>
          </a:p>
          <a:p>
            <a:pPr algn="ctr"/>
            <a:r>
              <a:rPr lang="en-US" sz="2400" b="0" i="0" dirty="0">
                <a:solidFill>
                  <a:schemeClr val="bg1">
                    <a:lumMod val="85000"/>
                  </a:schemeClr>
                </a:solidFill>
                <a:effectLst/>
                <a:latin typeface="Staatliches" pitchFamily="2" charset="0"/>
              </a:rPr>
              <a:t>Computers </a:t>
            </a:r>
            <a:endParaRPr lang="en-IN" sz="2400" dirty="0">
              <a:solidFill>
                <a:schemeClr val="bg1">
                  <a:lumMod val="85000"/>
                </a:schemeClr>
              </a:solidFill>
            </a:endParaRPr>
          </a:p>
        </p:txBody>
      </p:sp>
    </p:spTree>
    <p:extLst>
      <p:ext uri="{BB962C8B-B14F-4D97-AF65-F5344CB8AC3E}">
        <p14:creationId xmlns:p14="http://schemas.microsoft.com/office/powerpoint/2010/main" val="2667924344"/>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3818</TotalTime>
  <Words>1164</Words>
  <Application>Microsoft Office PowerPoint</Application>
  <PresentationFormat>Widescreen</PresentationFormat>
  <Paragraphs>122</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 Light</vt:lpstr>
      <vt:lpstr>Staatliches</vt:lpstr>
      <vt:lpstr>Niramit Medium</vt:lpstr>
      <vt:lpstr>Arial</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Turing machine</vt:lpstr>
      <vt:lpstr>PowerPoint Presentation</vt:lpstr>
      <vt:lpstr>Logic gates</vt:lpstr>
      <vt:lpstr>Gates Model Quantum Computation</vt:lpstr>
      <vt:lpstr>Adiabatic Model Quantum Computation</vt:lpstr>
      <vt:lpstr>PowerPoint Presentation</vt:lpstr>
      <vt:lpstr>Bloch Sphere</vt:lpstr>
      <vt:lpstr> Concept Bloch Sphere for compute Gates</vt:lpstr>
      <vt:lpstr>PowerPoint Presentation</vt:lpstr>
      <vt:lpstr>PowerPoint Presentation</vt:lpstr>
      <vt:lpstr>PowerPoint Presentation</vt:lpstr>
      <vt:lpstr>PowerPoint Presentation</vt:lpstr>
      <vt:lpstr>Conclusion of Gates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ajisha vm</dc:creator>
  <cp:lastModifiedBy>Mohammad Reza Azimipour</cp:lastModifiedBy>
  <cp:revision>10</cp:revision>
  <dcterms:created xsi:type="dcterms:W3CDTF">2023-09-04T09:16:50Z</dcterms:created>
  <dcterms:modified xsi:type="dcterms:W3CDTF">2024-07-07T20:09:45Z</dcterms:modified>
</cp:coreProperties>
</file>